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21"/>
  </p:notesMasterIdLst>
  <p:handoutMasterIdLst>
    <p:handoutMasterId r:id="rId22"/>
  </p:handoutMasterIdLst>
  <p:sldIdLst>
    <p:sldId id="258" r:id="rId2"/>
    <p:sldId id="275" r:id="rId3"/>
    <p:sldId id="276" r:id="rId4"/>
    <p:sldId id="277" r:id="rId5"/>
    <p:sldId id="279" r:id="rId6"/>
    <p:sldId id="278"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63" r:id="rId2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napToGrid="0" snapToObjects="1" showGuides="1">
      <p:cViewPr varScale="1">
        <p:scale>
          <a:sx n="114" d="100"/>
          <a:sy n="114" d="100"/>
        </p:scale>
        <p:origin x="153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089" y="3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830" tIns="46415" rIns="92830" bIns="46415" rtlCol="0"/>
          <a:lstStyle>
            <a:lvl1pPr algn="r">
              <a:defRPr sz="1200"/>
            </a:lvl1pPr>
          </a:lstStyle>
          <a:p>
            <a:fld id="{6554B203-ADE4-4F6A-854A-8C3F81E52D92}" type="datetimeFigureOut">
              <a:rPr lang="en-US" smtClean="0"/>
              <a:pPr/>
              <a:t>4/5/2024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830" tIns="46415" rIns="92830" bIns="46415" rtlCol="0" anchor="b"/>
          <a:lstStyle>
            <a:lvl1pPr algn="r">
              <a:defRPr sz="1200"/>
            </a:lvl1pPr>
          </a:lstStyle>
          <a:p>
            <a:fld id="{40E7F5FF-7A00-42DE-94C8-3F3FF29EE230}" type="slidenum">
              <a:rPr lang="en-US" smtClean="0"/>
              <a:pPr/>
              <a:t>‹#›</a:t>
            </a:fld>
            <a:endParaRPr lang="en-US"/>
          </a:p>
        </p:txBody>
      </p:sp>
    </p:spTree>
    <p:extLst>
      <p:ext uri="{BB962C8B-B14F-4D97-AF65-F5344CB8AC3E}">
        <p14:creationId xmlns:p14="http://schemas.microsoft.com/office/powerpoint/2010/main" val="1705425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17A5570F-A850-4E88-965C-C95DB052BDB1}" type="datetimeFigureOut">
              <a:rPr lang="en-US" smtClean="0"/>
              <a:pPr/>
              <a:t>4/5/2024</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9FF0CFCD-5EB6-44F4-B37C-0831010E8EE8}" type="slidenum">
              <a:rPr lang="en-US" smtClean="0"/>
              <a:pPr/>
              <a:t>‹#›</a:t>
            </a:fld>
            <a:endParaRPr lang="en-US"/>
          </a:p>
        </p:txBody>
      </p:sp>
    </p:spTree>
    <p:extLst>
      <p:ext uri="{BB962C8B-B14F-4D97-AF65-F5344CB8AC3E}">
        <p14:creationId xmlns:p14="http://schemas.microsoft.com/office/powerpoint/2010/main" val="39675538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6DED55-C317-4CAF-82A4-D2514999C096}"/>
              </a:ext>
            </a:extLst>
          </p:cNvPr>
          <p:cNvSpPr/>
          <p:nvPr userDrawn="1"/>
        </p:nvSpPr>
        <p:spPr>
          <a:xfrm>
            <a:off x="0" y="0"/>
            <a:ext cx="9144000" cy="6858000"/>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436DD16E-8321-4571-9CA3-B4C5955B2B52}"/>
              </a:ext>
            </a:extLst>
          </p:cNvPr>
          <p:cNvGrpSpPr/>
          <p:nvPr userDrawn="1"/>
        </p:nvGrpSpPr>
        <p:grpSpPr>
          <a:xfrm>
            <a:off x="0" y="0"/>
            <a:ext cx="5268897" cy="6858000"/>
            <a:chOff x="0" y="0"/>
            <a:chExt cx="6127125" cy="6858000"/>
          </a:xfrm>
        </p:grpSpPr>
        <p:sp>
          <p:nvSpPr>
            <p:cNvPr id="7" name="Isosceles Triangle 6">
              <a:extLst>
                <a:ext uri="{FF2B5EF4-FFF2-40B4-BE49-F238E27FC236}">
                  <a16:creationId xmlns:a16="http://schemas.microsoft.com/office/drawing/2014/main" id="{DBAE9C88-E07E-42F6-99D6-7118CAA7FD10}"/>
                </a:ext>
              </a:extLst>
            </p:cNvPr>
            <p:cNvSpPr/>
            <p:nvPr userDrawn="1"/>
          </p:nvSpPr>
          <p:spPr>
            <a:xfrm>
              <a:off x="0" y="3625435"/>
              <a:ext cx="5073245" cy="3232565"/>
            </a:xfrm>
            <a:prstGeom prst="triangle">
              <a:avLst>
                <a:gd name="adj" fmla="val 5298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34C6FC45-AE73-42BD-8F35-AB6BF2944522}"/>
                </a:ext>
              </a:extLst>
            </p:cNvPr>
            <p:cNvSpPr/>
            <p:nvPr userDrawn="1"/>
          </p:nvSpPr>
          <p:spPr>
            <a:xfrm flipV="1">
              <a:off x="0" y="0"/>
              <a:ext cx="5896430" cy="6858000"/>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99A304B2-0063-4F42-9E73-75C007C1AF88}"/>
                </a:ext>
              </a:extLst>
            </p:cNvPr>
            <p:cNvSpPr/>
            <p:nvPr userDrawn="1"/>
          </p:nvSpPr>
          <p:spPr>
            <a:xfrm>
              <a:off x="1" y="0"/>
              <a:ext cx="6127124" cy="6858000"/>
            </a:xfrm>
            <a:prstGeom prst="parallelogram">
              <a:avLst>
                <a:gd name="adj" fmla="val 96510"/>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F6724DF1-15D9-4C44-8E5A-86F89FF772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2458" y="337540"/>
            <a:ext cx="2062209" cy="416225"/>
          </a:xfrm>
          <a:prstGeom prst="rect">
            <a:avLst/>
          </a:prstGeom>
        </p:spPr>
      </p:pic>
    </p:spTree>
    <p:extLst>
      <p:ext uri="{BB962C8B-B14F-4D97-AF65-F5344CB8AC3E}">
        <p14:creationId xmlns:p14="http://schemas.microsoft.com/office/powerpoint/2010/main" val="331888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FDBEF4-0063-438B-F596-26BE83FACC0D}"/>
              </a:ext>
            </a:extLst>
          </p:cNvPr>
          <p:cNvSpPr>
            <a:spLocks noGrp="1"/>
          </p:cNvSpPr>
          <p:nvPr>
            <p:ph type="title" hasCustomPrompt="1"/>
          </p:nvPr>
        </p:nvSpPr>
        <p:spPr/>
        <p:txBody>
          <a:bodyPr/>
          <a:lstStyle/>
          <a:p>
            <a:r>
              <a:rPr lang="en-US" dirty="0"/>
              <a:t>Slide Title (Calibri Regular, Bold, 30pt) </a:t>
            </a:r>
          </a:p>
        </p:txBody>
      </p:sp>
      <p:sp>
        <p:nvSpPr>
          <p:cNvPr id="3" name="Text Placeholder 2">
            <a:extLst>
              <a:ext uri="{FF2B5EF4-FFF2-40B4-BE49-F238E27FC236}">
                <a16:creationId xmlns:a16="http://schemas.microsoft.com/office/drawing/2014/main" id="{5D99A17B-C034-EF4C-8B5C-06C0A0E7933F}"/>
              </a:ext>
            </a:extLst>
          </p:cNvPr>
          <p:cNvSpPr>
            <a:spLocks noGrp="1"/>
          </p:cNvSpPr>
          <p:nvPr>
            <p:ph type="body" sz="quarter" idx="10" hasCustomPrompt="1"/>
          </p:nvPr>
        </p:nvSpPr>
        <p:spPr>
          <a:xfrm>
            <a:off x="296863" y="1501775"/>
            <a:ext cx="8553450" cy="4729163"/>
          </a:xfrm>
        </p:spPr>
        <p:txBody>
          <a:bodyPr/>
          <a:lstStyle>
            <a:lvl1pPr>
              <a:defRPr b="0">
                <a:latin typeface="+mn-lt"/>
              </a:defRPr>
            </a:lvl1pPr>
            <a:lvl2pPr>
              <a:defRPr>
                <a:latin typeface="+mn-lt"/>
              </a:defRPr>
            </a:lvl2pPr>
            <a:lvl3pPr>
              <a:defRPr>
                <a:latin typeface="+mn-lt"/>
              </a:defRPr>
            </a:lvl3pPr>
            <a:lvl4pPr>
              <a:defRPr>
                <a:latin typeface="+mn-lt"/>
              </a:defRPr>
            </a:lvl4pPr>
            <a:lvl5pPr>
              <a:defRPr>
                <a:latin typeface="+mn-lt"/>
              </a:defRPr>
            </a:lvl5pPr>
          </a:lstStyle>
          <a:p>
            <a:pPr marL="0" indent="0">
              <a:buFont typeface="Wingdings" panose="05000000000000000000" pitchFamily="2" charset="2"/>
              <a:buNone/>
              <a:defRPr/>
            </a:pPr>
            <a:r>
              <a:rPr lang="en-US" b="1" dirty="0">
                <a:solidFill>
                  <a:sysClr val="windowText" lastClr="000000"/>
                </a:solidFill>
                <a:latin typeface="Calibri"/>
              </a:rPr>
              <a:t>Secondary title (Calibri Light, left align, 24 pt)</a:t>
            </a:r>
          </a:p>
          <a:p>
            <a:pPr marL="0" indent="0" algn="ctr">
              <a:buFont typeface="Wingdings" panose="05000000000000000000" pitchFamily="2" charset="2"/>
              <a:buNone/>
              <a:defRPr/>
            </a:pPr>
            <a:endParaRPr lang="en-US" b="1" dirty="0">
              <a:solidFill>
                <a:sysClr val="windowText" lastClr="000000"/>
              </a:solidFill>
              <a:latin typeface="Calibri"/>
            </a:endParaRPr>
          </a:p>
          <a:p>
            <a:pPr marL="0" indent="0">
              <a:buFont typeface="Wingdings" panose="05000000000000000000" pitchFamily="2" charset="2"/>
              <a:buNone/>
              <a:defRPr/>
            </a:pPr>
            <a:r>
              <a:rPr lang="en-US" sz="2000" dirty="0">
                <a:solidFill>
                  <a:sysClr val="windowText" lastClr="000000"/>
                </a:solidFill>
                <a:latin typeface="Calibri Light"/>
              </a:rPr>
              <a:t>Bullet list: (Calibri Light, 20 pt)</a:t>
            </a:r>
          </a:p>
          <a:p>
            <a:pPr marL="342900" indent="-342900">
              <a:defRPr/>
            </a:pPr>
            <a:r>
              <a:rPr lang="en-US" sz="1800" dirty="0">
                <a:solidFill>
                  <a:sysClr val="windowText" lastClr="000000"/>
                </a:solidFill>
                <a:latin typeface="Calibri Light"/>
              </a:rPr>
              <a:t>First bullet (square bullet,</a:t>
            </a:r>
            <a:r>
              <a:rPr lang="en-US" sz="1800" dirty="0">
                <a:solidFill>
                  <a:sysClr val="windowText" lastClr="000000"/>
                </a:solidFill>
                <a:latin typeface="Calibri"/>
              </a:rPr>
              <a:t> </a:t>
            </a:r>
            <a:r>
              <a:rPr lang="en-US" sz="1800" dirty="0">
                <a:solidFill>
                  <a:sysClr val="windowText" lastClr="000000"/>
                </a:solidFill>
                <a:latin typeface="Calibri Light"/>
              </a:rPr>
              <a:t>Calibri Light, 18 pt)</a:t>
            </a:r>
          </a:p>
          <a:p>
            <a:pPr marL="1028700" lvl="1" indent="-342900">
              <a:buFont typeface="Arial" panose="020B0604020202020204" pitchFamily="34" charset="0"/>
              <a:buChar char="•"/>
              <a:defRPr/>
            </a:pPr>
            <a:r>
              <a:rPr lang="en-US" sz="1600" dirty="0">
                <a:solidFill>
                  <a:sysClr val="windowText" lastClr="000000"/>
                </a:solidFill>
                <a:latin typeface="Calibri Light"/>
              </a:rPr>
              <a:t>Second bullet (round bullet, Calibri Light, 16 pt)</a:t>
            </a:r>
          </a:p>
        </p:txBody>
      </p:sp>
    </p:spTree>
    <p:extLst>
      <p:ext uri="{BB962C8B-B14F-4D97-AF65-F5344CB8AC3E}">
        <p14:creationId xmlns:p14="http://schemas.microsoft.com/office/powerpoint/2010/main" val="423226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Custom Layout">
    <p:spTree>
      <p:nvGrpSpPr>
        <p:cNvPr id="1" name=""/>
        <p:cNvGrpSpPr/>
        <p:nvPr/>
      </p:nvGrpSpPr>
      <p:grpSpPr>
        <a:xfrm>
          <a:off x="0" y="0"/>
          <a:ext cx="0" cy="0"/>
          <a:chOff x="0" y="0"/>
          <a:chExt cx="0" cy="0"/>
        </a:xfrm>
      </p:grpSpPr>
      <p:pic>
        <p:nvPicPr>
          <p:cNvPr id="2" name="Picture 1" descr="A map of the world&#10;&#10;Description automatically generated">
            <a:extLst>
              <a:ext uri="{FF2B5EF4-FFF2-40B4-BE49-F238E27FC236}">
                <a16:creationId xmlns:a16="http://schemas.microsoft.com/office/drawing/2014/main" id="{AE407CAE-6CF0-4CFA-3482-C11BA99665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11360"/>
          <a:stretch/>
        </p:blipFill>
        <p:spPr>
          <a:xfrm>
            <a:off x="977392" y="2"/>
            <a:ext cx="8166608" cy="3671615"/>
          </a:xfrm>
          <a:prstGeom prst="rect">
            <a:avLst/>
          </a:prstGeom>
        </p:spPr>
      </p:pic>
      <p:grpSp>
        <p:nvGrpSpPr>
          <p:cNvPr id="10" name="Group 9">
            <a:extLst>
              <a:ext uri="{FF2B5EF4-FFF2-40B4-BE49-F238E27FC236}">
                <a16:creationId xmlns:a16="http://schemas.microsoft.com/office/drawing/2014/main" id="{1C852081-5A37-4A3F-A1CB-6CB0ECC1633A}"/>
              </a:ext>
            </a:extLst>
          </p:cNvPr>
          <p:cNvGrpSpPr/>
          <p:nvPr userDrawn="1"/>
        </p:nvGrpSpPr>
        <p:grpSpPr>
          <a:xfrm>
            <a:off x="0" y="0"/>
            <a:ext cx="4425696" cy="3671617"/>
            <a:chOff x="0" y="0"/>
            <a:chExt cx="4425696" cy="3671617"/>
          </a:xfrm>
        </p:grpSpPr>
        <p:sp>
          <p:nvSpPr>
            <p:cNvPr id="11" name="Right Triangle 10">
              <a:extLst>
                <a:ext uri="{FF2B5EF4-FFF2-40B4-BE49-F238E27FC236}">
                  <a16:creationId xmlns:a16="http://schemas.microsoft.com/office/drawing/2014/main" id="{13014089-B5B0-4765-838D-2034B7820586}"/>
                </a:ext>
              </a:extLst>
            </p:cNvPr>
            <p:cNvSpPr/>
            <p:nvPr userDrawn="1"/>
          </p:nvSpPr>
          <p:spPr>
            <a:xfrm>
              <a:off x="2404872" y="1"/>
              <a:ext cx="2020824" cy="3671616"/>
            </a:xfrm>
            <a:prstGeom prst="rtTriangle">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E7E3B-C254-46F9-A4B5-5514F79E5ACE}"/>
                </a:ext>
              </a:extLst>
            </p:cNvPr>
            <p:cNvSpPr/>
            <p:nvPr userDrawn="1"/>
          </p:nvSpPr>
          <p:spPr>
            <a:xfrm>
              <a:off x="0" y="0"/>
              <a:ext cx="2404872" cy="3671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2B2B49E-8956-411C-AB74-FA0C3C9BE491}"/>
              </a:ext>
            </a:extLst>
          </p:cNvPr>
          <p:cNvSpPr txBox="1"/>
          <p:nvPr userDrawn="1"/>
        </p:nvSpPr>
        <p:spPr>
          <a:xfrm>
            <a:off x="205740" y="1481865"/>
            <a:ext cx="3209544" cy="707886"/>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Register for Access </a:t>
            </a:r>
          </a:p>
          <a:p>
            <a:r>
              <a:rPr lang="en-US" sz="2000" b="1" dirty="0">
                <a:latin typeface="Tahoma" panose="020B0604030504040204" pitchFamily="34" charset="0"/>
                <a:ea typeface="Tahoma" panose="020B0604030504040204" pitchFamily="34" charset="0"/>
                <a:cs typeface="Tahoma" panose="020B0604030504040204" pitchFamily="34" charset="0"/>
              </a:rPr>
              <a:t>at KBRA.com</a:t>
            </a:r>
          </a:p>
        </p:txBody>
      </p:sp>
    </p:spTree>
    <p:extLst>
      <p:ext uri="{BB962C8B-B14F-4D97-AF65-F5344CB8AC3E}">
        <p14:creationId xmlns:p14="http://schemas.microsoft.com/office/powerpoint/2010/main" val="17874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499B93-5483-4CE0-AF23-88125FA7C4E1}"/>
              </a:ext>
            </a:extLst>
          </p:cNvPr>
          <p:cNvSpPr/>
          <p:nvPr userDrawn="1"/>
        </p:nvSpPr>
        <p:spPr>
          <a:xfrm>
            <a:off x="-4" y="6495506"/>
            <a:ext cx="9144004" cy="385005"/>
          </a:xfrm>
          <a:prstGeom prst="rect">
            <a:avLst/>
          </a:prstGeom>
          <a:solidFill>
            <a:srgbClr val="003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F129D82-F200-4FF2-9FFE-7C3A1B730B63}"/>
              </a:ext>
            </a:extLst>
          </p:cNvPr>
          <p:cNvSpPr txBox="1">
            <a:spLocks/>
          </p:cNvSpPr>
          <p:nvPr userDrawn="1"/>
        </p:nvSpPr>
        <p:spPr>
          <a:xfrm>
            <a:off x="6407157" y="6495506"/>
            <a:ext cx="2442932" cy="385007"/>
          </a:xfrm>
          <a:prstGeom prst="rect">
            <a:avLst/>
          </a:prstGeom>
        </p:spPr>
        <p:txBody>
          <a:bodyPr vert="horz" lIns="91440" tIns="45720" rIns="91440" bIns="45720" rtlCol="0" anchor="ctr"/>
          <a:lstStyle>
            <a:lvl1pPr algn="r">
              <a:defRPr sz="1100">
                <a:solidFill>
                  <a:schemeClr val="tx1"/>
                </a:solidFill>
                <a:latin typeface="Arial" panose="020B0604020202020204" pitchFamily="34" charset="0"/>
                <a:cs typeface="Arial" panose="020B0604020202020204" pitchFamily="34" charset="0"/>
              </a:defRPr>
            </a:lvl1pPr>
          </a:lstStyle>
          <a:p>
            <a:pPr defTabSz="457200">
              <a:defRPr/>
            </a:pPr>
            <a:fld id="{0354052F-69B8-4D78-811B-8C3AAF417751}" type="slidenum">
              <a:rPr lang="en-US" sz="1000" b="1" smtClean="0">
                <a:solidFill>
                  <a:schemeClr val="bg1"/>
                </a:solidFill>
                <a:latin typeface="+mn-lt"/>
                <a:ea typeface="Verdana" pitchFamily="34" charset="0"/>
                <a:cs typeface="Calibri Light" panose="020F0302020204030204" pitchFamily="34" charset="0"/>
              </a:rPr>
              <a:pPr defTabSz="457200">
                <a:defRPr/>
              </a:pPr>
              <a:t>‹#›</a:t>
            </a:fld>
            <a:endParaRPr lang="en-US" sz="1000" b="1" dirty="0">
              <a:solidFill>
                <a:schemeClr val="bg1"/>
              </a:solidFill>
              <a:latin typeface="+mn-lt"/>
              <a:ea typeface="Verdana" pitchFamily="34" charset="0"/>
              <a:cs typeface="Calibri Light" panose="020F0302020204030204" pitchFamily="34" charset="0"/>
            </a:endParaRPr>
          </a:p>
        </p:txBody>
      </p:sp>
      <p:pic>
        <p:nvPicPr>
          <p:cNvPr id="9" name="Graphic 8">
            <a:extLst>
              <a:ext uri="{FF2B5EF4-FFF2-40B4-BE49-F238E27FC236}">
                <a16:creationId xmlns:a16="http://schemas.microsoft.com/office/drawing/2014/main" id="{E3403518-8E5A-4146-B20C-9E2861FD5ED5}"/>
              </a:ext>
            </a:extLst>
          </p:cNvPr>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r="79751"/>
          <a:stretch/>
        </p:blipFill>
        <p:spPr>
          <a:xfrm>
            <a:off x="4468684" y="6585025"/>
            <a:ext cx="206633" cy="205965"/>
          </a:xfrm>
          <a:prstGeom prst="rect">
            <a:avLst/>
          </a:prstGeom>
        </p:spPr>
      </p:pic>
      <p:sp>
        <p:nvSpPr>
          <p:cNvPr id="10" name="Slide Number Placeholder 5">
            <a:extLst>
              <a:ext uri="{FF2B5EF4-FFF2-40B4-BE49-F238E27FC236}">
                <a16:creationId xmlns:a16="http://schemas.microsoft.com/office/drawing/2014/main" id="{7FC6DF65-17C3-4A3E-A1D4-033C096485CE}"/>
              </a:ext>
            </a:extLst>
          </p:cNvPr>
          <p:cNvSpPr txBox="1">
            <a:spLocks/>
          </p:cNvSpPr>
          <p:nvPr userDrawn="1"/>
        </p:nvSpPr>
        <p:spPr>
          <a:xfrm>
            <a:off x="293912" y="6495506"/>
            <a:ext cx="2442932" cy="385007"/>
          </a:xfrm>
          <a:prstGeom prst="rect">
            <a:avLst/>
          </a:prstGeom>
        </p:spPr>
        <p:txBody>
          <a:bodyPr vert="horz" lIns="91440" tIns="45720" rIns="91440" bIns="45720" rtlCol="0" anchor="ctr"/>
          <a:lstStyle>
            <a:lvl1pPr algn="r">
              <a:defRPr sz="1100">
                <a:solidFill>
                  <a:schemeClr val="tx1"/>
                </a:solidFill>
                <a:latin typeface="Arial" panose="020B0604020202020204" pitchFamily="34" charset="0"/>
                <a:cs typeface="Arial" panose="020B0604020202020204" pitchFamily="34" charset="0"/>
              </a:defRPr>
            </a:lvl1pPr>
          </a:lstStyle>
          <a:p>
            <a:pPr algn="l" defTabSz="457200">
              <a:defRPr/>
            </a:pPr>
            <a:r>
              <a:rPr lang="en-US" sz="1000" b="1" dirty="0">
                <a:solidFill>
                  <a:schemeClr val="bg1"/>
                </a:solidFill>
                <a:latin typeface="+mn-lt"/>
                <a:ea typeface="Verdana" pitchFamily="34" charset="0"/>
                <a:cs typeface="Calibri Light" panose="020F0302020204030204" pitchFamily="34" charset="0"/>
              </a:rPr>
              <a:t>www.kbra.com</a:t>
            </a:r>
          </a:p>
        </p:txBody>
      </p:sp>
      <p:sp>
        <p:nvSpPr>
          <p:cNvPr id="4" name="Title Placeholder 3">
            <a:extLst>
              <a:ext uri="{FF2B5EF4-FFF2-40B4-BE49-F238E27FC236}">
                <a16:creationId xmlns:a16="http://schemas.microsoft.com/office/drawing/2014/main" id="{68113DBF-91BD-86C8-59D7-F8FF0B61BC01}"/>
              </a:ext>
            </a:extLst>
          </p:cNvPr>
          <p:cNvSpPr>
            <a:spLocks noGrp="1"/>
          </p:cNvSpPr>
          <p:nvPr>
            <p:ph type="title"/>
          </p:nvPr>
        </p:nvSpPr>
        <p:spPr>
          <a:xfrm>
            <a:off x="296485" y="206101"/>
            <a:ext cx="8553603" cy="1062526"/>
          </a:xfrm>
          <a:prstGeom prst="rect">
            <a:avLst/>
          </a:prstGeom>
        </p:spPr>
        <p:txBody>
          <a:bodyPr vert="horz" lIns="91440" tIns="45720" rIns="91440" bIns="45720" rtlCol="0" anchor="t">
            <a:normAutofit/>
          </a:bodyPr>
          <a:lstStyle/>
          <a:p>
            <a:r>
              <a:rPr lang="en-US" dirty="0"/>
              <a:t>Slide Title (Calibri Regular, Bold, 30pt) </a:t>
            </a:r>
          </a:p>
        </p:txBody>
      </p:sp>
      <p:sp>
        <p:nvSpPr>
          <p:cNvPr id="5" name="Text Placeholder 4">
            <a:extLst>
              <a:ext uri="{FF2B5EF4-FFF2-40B4-BE49-F238E27FC236}">
                <a16:creationId xmlns:a16="http://schemas.microsoft.com/office/drawing/2014/main" id="{12A80D93-D28B-5AEE-9B14-D7E2DDA7C51C}"/>
              </a:ext>
            </a:extLst>
          </p:cNvPr>
          <p:cNvSpPr>
            <a:spLocks noGrp="1"/>
          </p:cNvSpPr>
          <p:nvPr>
            <p:ph type="body" idx="1"/>
          </p:nvPr>
        </p:nvSpPr>
        <p:spPr>
          <a:xfrm>
            <a:off x="296485" y="1463160"/>
            <a:ext cx="8553603" cy="4649316"/>
          </a:xfrm>
          <a:prstGeom prst="rect">
            <a:avLst/>
          </a:prstGeom>
        </p:spPr>
        <p:txBody>
          <a:bodyPr vert="horz" lIns="91440" tIns="45720" rIns="91440" bIns="45720" rtlCol="0">
            <a:normAutofit/>
          </a:bodyPr>
          <a:lstStyle/>
          <a:p>
            <a:pPr marL="0" indent="0">
              <a:buFont typeface="Wingdings" panose="05000000000000000000" pitchFamily="2" charset="2"/>
              <a:buNone/>
              <a:defRPr/>
            </a:pPr>
            <a:r>
              <a:rPr lang="en-US" b="1" dirty="0">
                <a:solidFill>
                  <a:sysClr val="windowText" lastClr="000000"/>
                </a:solidFill>
                <a:latin typeface="Calibri"/>
              </a:rPr>
              <a:t>Secondary title (Calibri Regular, bold, left align, 24 pt)</a:t>
            </a:r>
          </a:p>
          <a:p>
            <a:pPr marL="0" indent="0" algn="ctr">
              <a:buFont typeface="Wingdings" panose="05000000000000000000" pitchFamily="2" charset="2"/>
              <a:buNone/>
              <a:defRPr/>
            </a:pPr>
            <a:endParaRPr lang="en-US" b="1" dirty="0">
              <a:solidFill>
                <a:sysClr val="windowText" lastClr="000000"/>
              </a:solidFill>
              <a:latin typeface="Calibri"/>
            </a:endParaRPr>
          </a:p>
          <a:p>
            <a:pPr marL="0" indent="0">
              <a:buFont typeface="Wingdings" panose="05000000000000000000" pitchFamily="2" charset="2"/>
              <a:buNone/>
              <a:defRPr/>
            </a:pPr>
            <a:r>
              <a:rPr lang="en-US" sz="2000" dirty="0">
                <a:solidFill>
                  <a:sysClr val="windowText" lastClr="000000"/>
                </a:solidFill>
                <a:latin typeface="Calibri Light"/>
              </a:rPr>
              <a:t>Bullet list: (Calibri Light, 20 pt)</a:t>
            </a:r>
          </a:p>
          <a:p>
            <a:pPr marL="342900" indent="-342900">
              <a:defRPr/>
            </a:pPr>
            <a:r>
              <a:rPr lang="en-US" sz="1800" dirty="0">
                <a:solidFill>
                  <a:sysClr val="windowText" lastClr="000000"/>
                </a:solidFill>
                <a:latin typeface="Calibri Light"/>
              </a:rPr>
              <a:t>First bullet (square bullet,</a:t>
            </a:r>
            <a:r>
              <a:rPr lang="en-US" sz="1800" dirty="0">
                <a:solidFill>
                  <a:sysClr val="windowText" lastClr="000000"/>
                </a:solidFill>
                <a:latin typeface="Calibri"/>
              </a:rPr>
              <a:t> </a:t>
            </a:r>
            <a:r>
              <a:rPr lang="en-US" sz="1800" dirty="0">
                <a:solidFill>
                  <a:sysClr val="windowText" lastClr="000000"/>
                </a:solidFill>
                <a:latin typeface="Calibri Light"/>
              </a:rPr>
              <a:t>Calibri Light, 18 pt)</a:t>
            </a:r>
          </a:p>
          <a:p>
            <a:pPr marL="1028700" lvl="1" indent="-342900">
              <a:buFont typeface="Arial" panose="020B0604020202020204" pitchFamily="34" charset="0"/>
              <a:buChar char="•"/>
              <a:defRPr/>
            </a:pPr>
            <a:r>
              <a:rPr lang="en-US" sz="1600" dirty="0">
                <a:solidFill>
                  <a:sysClr val="windowText" lastClr="000000"/>
                </a:solidFill>
                <a:latin typeface="Calibri Light"/>
              </a:rPr>
              <a:t>Second bullet (round bullet, Calibri Light, 16 pt)</a:t>
            </a:r>
          </a:p>
        </p:txBody>
      </p:sp>
    </p:spTree>
    <p:extLst>
      <p:ext uri="{BB962C8B-B14F-4D97-AF65-F5344CB8AC3E}">
        <p14:creationId xmlns:p14="http://schemas.microsoft.com/office/powerpoint/2010/main" val="3049905628"/>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680" r:id="rId3"/>
  </p:sldLayoutIdLst>
  <p:txStyles>
    <p:title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F0AB00"/>
        </a:buClr>
        <a:buFont typeface="Wingdings" panose="05000000000000000000" pitchFamily="2" charset="2"/>
        <a:buChar char="§"/>
        <a:defRPr sz="2400" kern="1200">
          <a:solidFill>
            <a:schemeClr val="tx1"/>
          </a:solidFill>
          <a:latin typeface="+mj-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F0AB00"/>
        </a:buClr>
        <a:buFont typeface="Wingdings" panose="05000000000000000000" pitchFamily="2" charset="2"/>
        <a:buChar char="§"/>
        <a:defRPr sz="2000" kern="1200">
          <a:solidFill>
            <a:schemeClr val="tx1"/>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F0AB00"/>
        </a:buClr>
        <a:buFont typeface="Wingdings" panose="05000000000000000000" pitchFamily="2" charset="2"/>
        <a:buChar char="§"/>
        <a:defRPr sz="1800" kern="1200">
          <a:solidFill>
            <a:schemeClr val="tx1"/>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F0AB00"/>
        </a:buClr>
        <a:buFont typeface="Wingdings" panose="05000000000000000000" pitchFamily="2" charset="2"/>
        <a:buChar char="§"/>
        <a:defRPr sz="1600" kern="1200">
          <a:solidFill>
            <a:schemeClr val="tx1"/>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open.spotify.com/show/2Mm7KPEuavfJz2NPDLnRm1"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www.youtube.com/channel/UCXb8Iojcna6AmDJGIEeSndA" TargetMode="External"/><Relationship Id="rId1" Type="http://schemas.openxmlformats.org/officeDocument/2006/relationships/slideLayout" Target="../slideLayouts/slideLayout3.xml"/><Relationship Id="rId6" Type="http://schemas.openxmlformats.org/officeDocument/2006/relationships/hyperlink" Target="https://www.linkedin.com/company/1195377/" TargetMode="External"/><Relationship Id="rId5" Type="http://schemas.openxmlformats.org/officeDocument/2006/relationships/image" Target="../media/image17.png"/><Relationship Id="rId4" Type="http://schemas.openxmlformats.org/officeDocument/2006/relationships/hyperlink" Target="https://twitter.com/krollbondrating" TargetMode="Externa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7D699E-7C87-4F20-9F7E-A1BF6058D313}"/>
              </a:ext>
            </a:extLst>
          </p:cNvPr>
          <p:cNvSpPr>
            <a:spLocks noGrp="1"/>
          </p:cNvSpPr>
          <p:nvPr>
            <p:ph type="ctrTitle" idx="4294967295" hasCustomPrompt="1"/>
          </p:nvPr>
        </p:nvSpPr>
        <p:spPr>
          <a:xfrm>
            <a:off x="3906175" y="2086252"/>
            <a:ext cx="4975934" cy="1405308"/>
          </a:xfrm>
          <a:prstGeom prst="rect">
            <a:avLst/>
          </a:prstGeom>
        </p:spPr>
        <p:txBody>
          <a:bodyPr anchor="b">
            <a:normAutofit/>
          </a:bodyPr>
          <a:lstStyle>
            <a:lvl1pPr>
              <a:defRPr/>
            </a:lvl1pPr>
          </a:lstStyle>
          <a:p>
            <a:pPr marL="0" marR="0" lvl="0" indent="0" algn="l" defTabSz="4572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Inside Baseball (or Credit)….</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Subtitle 2">
            <a:extLst>
              <a:ext uri="{FF2B5EF4-FFF2-40B4-BE49-F238E27FC236}">
                <a16:creationId xmlns:a16="http://schemas.microsoft.com/office/drawing/2014/main" id="{FD8DFB79-9889-446D-9BBD-82A49807D6AB}"/>
              </a:ext>
            </a:extLst>
          </p:cNvPr>
          <p:cNvSpPr>
            <a:spLocks noGrp="1"/>
          </p:cNvSpPr>
          <p:nvPr>
            <p:ph type="subTitle" idx="4294967295"/>
          </p:nvPr>
        </p:nvSpPr>
        <p:spPr>
          <a:xfrm>
            <a:off x="3906175" y="3583635"/>
            <a:ext cx="4975934" cy="1347911"/>
          </a:xfrm>
          <a:prstGeom prst="rect">
            <a:avLst/>
          </a:prstGeom>
        </p:spPr>
        <p:txBody>
          <a:bodyPr>
            <a:normAutofit/>
          </a:bodyPr>
          <a:lstStyle/>
          <a:p>
            <a:pPr marL="0" indent="0" algn="l">
              <a:buNone/>
            </a:pPr>
            <a:r>
              <a:rPr lang="en-US" i="1" dirty="0">
                <a:latin typeface="Tahoma" panose="020B0604030504040204" pitchFamily="34" charset="0"/>
                <a:ea typeface="Tahoma" panose="020B0604030504040204" pitchFamily="34" charset="0"/>
                <a:cs typeface="Tahoma" panose="020B0604030504040204" pitchFamily="34" charset="0"/>
              </a:rPr>
              <a:t>Everything you would ever want to know but were afraid to ask…</a:t>
            </a:r>
          </a:p>
        </p:txBody>
      </p:sp>
      <p:sp>
        <p:nvSpPr>
          <p:cNvPr id="3" name="TextBox 2">
            <a:extLst>
              <a:ext uri="{FF2B5EF4-FFF2-40B4-BE49-F238E27FC236}">
                <a16:creationId xmlns:a16="http://schemas.microsoft.com/office/drawing/2014/main" id="{0E37D442-0B39-A55F-F6E5-43594D1BEE36}"/>
              </a:ext>
            </a:extLst>
          </p:cNvPr>
          <p:cNvSpPr txBox="1"/>
          <p:nvPr/>
        </p:nvSpPr>
        <p:spPr>
          <a:xfrm>
            <a:off x="4477257" y="6274676"/>
            <a:ext cx="4666743" cy="553998"/>
          </a:xfrm>
          <a:prstGeom prst="rect">
            <a:avLst/>
          </a:prstGeom>
          <a:noFill/>
        </p:spPr>
        <p:txBody>
          <a:bodyPr wrap="square">
            <a:spAutoFit/>
          </a:bodyPr>
          <a:lstStyle/>
          <a:p>
            <a:pPr marL="0" marR="0">
              <a:spcBef>
                <a:spcPts val="0"/>
              </a:spcBef>
              <a:spcAft>
                <a:spcPts val="0"/>
              </a:spcAft>
            </a:pPr>
            <a:r>
              <a:rPr lang="en-US" sz="1000" i="1" dirty="0">
                <a:effectLst/>
                <a:latin typeface="Calibri" panose="020F0502020204030204" pitchFamily="34" charset="0"/>
                <a:ea typeface="Calibri" panose="020F0502020204030204" pitchFamily="34" charset="0"/>
              </a:rPr>
              <a:t>The following presentation is being provided to you on a confidential basis and may only be shared internally on a need-to-know basis and may not be otherwise disclosed to anyone outside your organization without the written permission of KBRA.</a:t>
            </a:r>
          </a:p>
        </p:txBody>
      </p:sp>
      <p:sp>
        <p:nvSpPr>
          <p:cNvPr id="2" name="Subtitle 2">
            <a:extLst>
              <a:ext uri="{FF2B5EF4-FFF2-40B4-BE49-F238E27FC236}">
                <a16:creationId xmlns:a16="http://schemas.microsoft.com/office/drawing/2014/main" id="{F68B0635-795A-F578-E448-C271F15F0381}"/>
              </a:ext>
            </a:extLst>
          </p:cNvPr>
          <p:cNvSpPr txBox="1">
            <a:spLocks/>
          </p:cNvSpPr>
          <p:nvPr/>
        </p:nvSpPr>
        <p:spPr>
          <a:xfrm>
            <a:off x="3906175" y="4931546"/>
            <a:ext cx="5237825" cy="438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AB00"/>
              </a:buClr>
              <a:buFont typeface="Wingdings" panose="05000000000000000000" pitchFamily="2" charset="2"/>
              <a:buChar char="§"/>
              <a:defRPr sz="2400" kern="1200">
                <a:solidFill>
                  <a:schemeClr val="tx1"/>
                </a:solidFill>
                <a:latin typeface="+mj-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F0AB00"/>
              </a:buClr>
              <a:buFont typeface="Wingdings" panose="05000000000000000000" pitchFamily="2" charset="2"/>
              <a:buChar char="§"/>
              <a:defRPr sz="2000" kern="1200">
                <a:solidFill>
                  <a:schemeClr val="tx1"/>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F0AB00"/>
              </a:buClr>
              <a:buFont typeface="Wingdings" panose="05000000000000000000" pitchFamily="2" charset="2"/>
              <a:buChar char="§"/>
              <a:defRPr sz="1800" kern="1200">
                <a:solidFill>
                  <a:schemeClr val="tx1"/>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F0AB00"/>
              </a:buClr>
              <a:buFont typeface="Wingdings" panose="05000000000000000000" pitchFamily="2" charset="2"/>
              <a:buChar char="§"/>
              <a:defRPr sz="1600" kern="1200">
                <a:solidFill>
                  <a:schemeClr val="tx1"/>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latin typeface="Tahoma" panose="020B0604030504040204" pitchFamily="34" charset="0"/>
                <a:ea typeface="Tahoma" panose="020B0604030504040204" pitchFamily="34" charset="0"/>
                <a:cs typeface="Tahoma" panose="020B0604030504040204" pitchFamily="34" charset="0"/>
              </a:rPr>
              <a:t>Douglas J. Kilcommons, Managing Director</a:t>
            </a:r>
          </a:p>
        </p:txBody>
      </p:sp>
    </p:spTree>
    <p:extLst>
      <p:ext uri="{BB962C8B-B14F-4D97-AF65-F5344CB8AC3E}">
        <p14:creationId xmlns:p14="http://schemas.microsoft.com/office/powerpoint/2010/main" val="201727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8499EA-C840-06ED-9CB3-06E8196DB02C}"/>
              </a:ext>
            </a:extLst>
          </p:cNvPr>
          <p:cNvSpPr/>
          <p:nvPr/>
        </p:nvSpPr>
        <p:spPr>
          <a:xfrm>
            <a:off x="296863" y="3323719"/>
            <a:ext cx="3024935" cy="36576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tting a baseball">
            <a:extLst>
              <a:ext uri="{FF2B5EF4-FFF2-40B4-BE49-F238E27FC236}">
                <a16:creationId xmlns:a16="http://schemas.microsoft.com/office/drawing/2014/main" id="{8954E8A4-D119-08DD-C9A4-5650854BF71E}"/>
              </a:ext>
            </a:extLst>
          </p:cNvPr>
          <p:cNvPicPr>
            <a:picLocks noChangeAspect="1"/>
          </p:cNvPicPr>
          <p:nvPr/>
        </p:nvPicPr>
        <p:blipFill>
          <a:blip r:embed="rId2"/>
          <a:stretch>
            <a:fillRect/>
          </a:stretch>
        </p:blipFill>
        <p:spPr>
          <a:xfrm>
            <a:off x="293687" y="4429106"/>
            <a:ext cx="3028112" cy="2012333"/>
          </a:xfrm>
          <a:prstGeom prst="rect">
            <a:avLst/>
          </a:prstGeom>
        </p:spPr>
      </p:pic>
      <p:sp>
        <p:nvSpPr>
          <p:cNvPr id="8" name="Rectangle 7">
            <a:extLst>
              <a:ext uri="{FF2B5EF4-FFF2-40B4-BE49-F238E27FC236}">
                <a16:creationId xmlns:a16="http://schemas.microsoft.com/office/drawing/2014/main" id="{AFA914D7-3B4E-369B-96F7-1069C5B137C3}"/>
              </a:ext>
            </a:extLst>
          </p:cNvPr>
          <p:cNvSpPr/>
          <p:nvPr/>
        </p:nvSpPr>
        <p:spPr>
          <a:xfrm>
            <a:off x="3449782" y="2928114"/>
            <a:ext cx="5583382" cy="34951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0"/>
              </a:spcAft>
            </a:pPr>
            <a:r>
              <a:rPr lang="en-US" sz="1500" i="1" kern="100" dirty="0">
                <a:solidFill>
                  <a:schemeClr val="tx1"/>
                </a:solidFill>
                <a:effectLst/>
                <a:ea typeface="Aptos" panose="020B0004020202020204" pitchFamily="34" charset="0"/>
                <a:cs typeface="Times New Roman" panose="02020603050405020304" pitchFamily="18" charset="0"/>
              </a:rPr>
              <a:t>Remember rating analysts are working on multiple transactions at one time. Your ability to tell your story clearly and succinctly, especially around a large CIP and related debt, increases the likelihood an analyst will understand it and how it might affect the financial profile over the near term. It also allows them to consider potential mitigating factors.  </a:t>
            </a:r>
            <a:endParaRPr lang="en-US" sz="1500" kern="100" dirty="0">
              <a:solidFill>
                <a:schemeClr val="tx1"/>
              </a:solidFill>
              <a:effectLs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500" i="1" kern="100" dirty="0">
                <a:solidFill>
                  <a:schemeClr val="tx1"/>
                </a:solidFill>
                <a:effectLst/>
                <a:ea typeface="Aptos" panose="020B0004020202020204" pitchFamily="34" charset="0"/>
                <a:cs typeface="Times New Roman" panose="02020603050405020304" pitchFamily="18" charset="0"/>
              </a:rPr>
              <a:t> </a:t>
            </a:r>
            <a:endParaRPr lang="en-US" sz="1500" kern="100" dirty="0">
              <a:solidFill>
                <a:schemeClr val="tx1"/>
              </a:solidFill>
              <a:effectLst/>
              <a:ea typeface="Aptos" panose="020B0004020202020204" pitchFamily="34" charset="0"/>
              <a:cs typeface="Times New Roman" panose="02020603050405020304" pitchFamily="18" charset="0"/>
            </a:endParaRPr>
          </a:p>
          <a:p>
            <a:r>
              <a:rPr lang="en-US" sz="1500" i="1" dirty="0">
                <a:solidFill>
                  <a:schemeClr val="tx1"/>
                </a:solidFill>
                <a:effectLst/>
                <a:ea typeface="Aptos" panose="020B0004020202020204" pitchFamily="34" charset="0"/>
                <a:cs typeface="Times New Roman" panose="02020603050405020304" pitchFamily="18" charset="0"/>
              </a:rPr>
              <a:t>As additional debt is issued to support the CIP, and subsequent year surveillance of the rating occurs, being able to benchmark progress against the original CIP and related sources and uses is viewed as best practice. It also helps put revisions/updates to a CIP, especially those that result in more debt than originally contemplated into better context, ensuring they are accurately reflected in the financial analysis. </a:t>
            </a:r>
            <a:endParaRPr lang="en-US" sz="1500" b="1" i="1" dirty="0">
              <a:solidFill>
                <a:schemeClr val="tx1"/>
              </a:solidFill>
            </a:endParaRPr>
          </a:p>
        </p:txBody>
      </p:sp>
      <p:sp>
        <p:nvSpPr>
          <p:cNvPr id="11" name="Text Placeholder 2">
            <a:extLst>
              <a:ext uri="{FF2B5EF4-FFF2-40B4-BE49-F238E27FC236}">
                <a16:creationId xmlns:a16="http://schemas.microsoft.com/office/drawing/2014/main" id="{A6C62BA0-C33C-44D8-547A-C2C3D93B55FE}"/>
              </a:ext>
            </a:extLst>
          </p:cNvPr>
          <p:cNvSpPr>
            <a:spLocks noGrp="1"/>
          </p:cNvSpPr>
          <p:nvPr>
            <p:ph type="body" sz="quarter" idx="10"/>
          </p:nvPr>
        </p:nvSpPr>
        <p:spPr>
          <a:xfrm>
            <a:off x="296863" y="250301"/>
            <a:ext cx="8553450" cy="4043679"/>
          </a:xfrm>
        </p:spPr>
        <p:txBody>
          <a:bodyPr>
            <a:normAutofit/>
          </a:bodyPr>
          <a:lstStyle/>
          <a:p>
            <a:pPr marL="0" indent="0">
              <a:buNone/>
            </a:pPr>
            <a:r>
              <a:rPr lang="en-US" sz="2000" b="1" i="1" dirty="0"/>
              <a:t>Question 2: </a:t>
            </a:r>
            <a:r>
              <a:rPr lang="en-US" sz="2000" b="1" dirty="0"/>
              <a:t>After an exhaustive, 3-year strategic planning process, our institution is finally ready to implement a multi-year CIP, significant portions of which will be debt financed.  What do analysts want to see?</a:t>
            </a:r>
          </a:p>
          <a:p>
            <a:pPr marL="0" indent="0">
              <a:buNone/>
            </a:pPr>
            <a:endParaRPr lang="en-US" sz="1600" b="1" kern="100" dirty="0">
              <a:effectLst/>
              <a:ea typeface="Aptos" panose="020B0004020202020204" pitchFamily="34" charset="0"/>
              <a:cs typeface="Times New Roman" panose="02020603050405020304" pitchFamily="18" charset="0"/>
            </a:endParaRPr>
          </a:p>
          <a:p>
            <a:pPr marL="514350" indent="-514350">
              <a:spcBef>
                <a:spcPts val="0"/>
              </a:spcBef>
              <a:spcAft>
                <a:spcPts val="1200"/>
              </a:spcAft>
              <a:buFont typeface="+mj-lt"/>
              <a:buAutoNum type="alphaLcParenR"/>
            </a:pPr>
            <a:r>
              <a:rPr lang="en-US" sz="1600" dirty="0"/>
              <a:t>All planning and financing documents; it will provide context and help our rating case.</a:t>
            </a:r>
          </a:p>
          <a:p>
            <a:pPr marL="514350" indent="-514350">
              <a:spcBef>
                <a:spcPts val="0"/>
              </a:spcBef>
              <a:spcAft>
                <a:spcPts val="1200"/>
              </a:spcAft>
              <a:buFont typeface="+mj-lt"/>
              <a:buAutoNum type="alphaLcParenR"/>
            </a:pPr>
            <a:r>
              <a:rPr lang="en-US" sz="1600" dirty="0"/>
              <a:t>Documentation that helps to bridge strategic plan and CIP, including proposed timeline for projects, related sources and uses, and potential impact on key financial metrics.</a:t>
            </a:r>
          </a:p>
          <a:p>
            <a:pPr marL="514350" indent="-514350">
              <a:spcBef>
                <a:spcPts val="0"/>
              </a:spcBef>
              <a:spcAft>
                <a:spcPts val="1200"/>
              </a:spcAft>
              <a:buFont typeface="+mj-lt"/>
              <a:buAutoNum type="alphaLcParenR"/>
            </a:pPr>
            <a:r>
              <a:rPr lang="en-US" sz="1600" dirty="0"/>
              <a:t>Financing documents (and supporting schedules) related to the current and known future debt issues, including a consolidated debt service schedule.</a:t>
            </a:r>
          </a:p>
          <a:p>
            <a:pPr marL="514350" indent="-514350">
              <a:spcBef>
                <a:spcPts val="0"/>
              </a:spcBef>
              <a:spcAft>
                <a:spcPts val="1200"/>
              </a:spcAft>
              <a:buFont typeface="+mj-lt"/>
              <a:buAutoNum type="alphaLcParenR"/>
            </a:pPr>
            <a:r>
              <a:rPr lang="en-US" sz="1600" dirty="0"/>
              <a:t>a &amp; c.</a:t>
            </a:r>
          </a:p>
          <a:p>
            <a:pPr marL="514350" indent="-514350">
              <a:spcBef>
                <a:spcPts val="0"/>
              </a:spcBef>
              <a:spcAft>
                <a:spcPts val="1200"/>
              </a:spcAft>
              <a:buFont typeface="+mj-lt"/>
              <a:buAutoNum type="alphaLcParenR"/>
            </a:pPr>
            <a:r>
              <a:rPr lang="en-US" sz="1600" b="1" dirty="0"/>
              <a:t>b &amp; c.</a:t>
            </a:r>
          </a:p>
        </p:txBody>
      </p:sp>
    </p:spTree>
    <p:extLst>
      <p:ext uri="{BB962C8B-B14F-4D97-AF65-F5344CB8AC3E}">
        <p14:creationId xmlns:p14="http://schemas.microsoft.com/office/powerpoint/2010/main" val="288158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26F94-628A-D76A-F404-8C7F3178F144}"/>
              </a:ext>
            </a:extLst>
          </p:cNvPr>
          <p:cNvSpPr>
            <a:spLocks noGrp="1"/>
          </p:cNvSpPr>
          <p:nvPr>
            <p:ph type="body" sz="quarter" idx="10"/>
          </p:nvPr>
        </p:nvSpPr>
        <p:spPr>
          <a:xfrm>
            <a:off x="296863" y="250301"/>
            <a:ext cx="8553450" cy="4043679"/>
          </a:xfrm>
        </p:spPr>
        <p:txBody>
          <a:bodyPr>
            <a:normAutofit/>
          </a:bodyPr>
          <a:lstStyle/>
          <a:p>
            <a:pPr marL="0" indent="0">
              <a:buNone/>
            </a:pPr>
            <a:r>
              <a:rPr lang="en-US" sz="2000" b="1" i="1" dirty="0"/>
              <a:t>Question 3: </a:t>
            </a:r>
            <a:r>
              <a:rPr lang="en-US" sz="2000" b="1" dirty="0">
                <a:effectLst/>
                <a:ea typeface="Aptos" panose="020B0004020202020204" pitchFamily="34" charset="0"/>
                <a:cs typeface="Times New Roman" panose="02020603050405020304" pitchFamily="18" charset="0"/>
              </a:rPr>
              <a:t>Annual surveillance has become an increasingly time consuming, cumbersome process to manage.  Is there anything I can do to make things easier for my institution? </a:t>
            </a:r>
            <a:endParaRPr lang="en-US" sz="20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Provide timely, robust disclosure to the public market and work with your analyst(s) to better understand their agency’s surveillance process.</a:t>
            </a:r>
            <a:r>
              <a:rPr lang="en-US" sz="1600" kern="100" dirty="0">
                <a:ea typeface="Aptos" panose="020B0004020202020204" pitchFamily="34" charset="0"/>
                <a:cs typeface="Times New Roman" panose="02020603050405020304" pitchFamily="18" charset="0"/>
              </a:rPr>
              <a:t> </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Nothing.  The rating agencies call the shots, and you have to deal with it.</a:t>
            </a:r>
          </a:p>
          <a:p>
            <a:pPr marL="34290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Work with your intermediary to ensure key financial and operating data available as part of a new sale can be easily replicated in subsequent years for surveillance purposes.</a:t>
            </a:r>
            <a:endParaRPr lang="en-US" sz="16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dirty="0">
                <a:cs typeface="Times New Roman" panose="02020603050405020304" pitchFamily="18" charset="0"/>
              </a:rPr>
              <a:t>a.</a:t>
            </a:r>
          </a:p>
          <a:p>
            <a:pPr marL="342900" marR="0" lvl="0" indent="-342900">
              <a:lnSpc>
                <a:spcPct val="107000"/>
              </a:lnSpc>
              <a:spcBef>
                <a:spcPts val="0"/>
              </a:spcBef>
              <a:spcAft>
                <a:spcPts val="1200"/>
              </a:spcAft>
              <a:buFont typeface="+mj-lt"/>
              <a:buAutoNum type="alphaLcPeriod"/>
            </a:pPr>
            <a:r>
              <a:rPr lang="en-US" sz="1600" dirty="0"/>
              <a:t>a &amp; c.</a:t>
            </a:r>
          </a:p>
        </p:txBody>
      </p:sp>
      <p:pic>
        <p:nvPicPr>
          <p:cNvPr id="2" name="Graphic 1" descr="Baseball with solid fill">
            <a:extLst>
              <a:ext uri="{FF2B5EF4-FFF2-40B4-BE49-F238E27FC236}">
                <a16:creationId xmlns:a16="http://schemas.microsoft.com/office/drawing/2014/main" id="{495220BC-1F23-B8A8-9726-18F27AAE2A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0" y="4846319"/>
            <a:ext cx="1595120" cy="1595120"/>
          </a:xfrm>
          <a:prstGeom prst="rect">
            <a:avLst/>
          </a:prstGeom>
        </p:spPr>
      </p:pic>
      <p:pic>
        <p:nvPicPr>
          <p:cNvPr id="4" name="Graphic 3" descr="Baseball bat and ball with solid fill">
            <a:extLst>
              <a:ext uri="{FF2B5EF4-FFF2-40B4-BE49-F238E27FC236}">
                <a16:creationId xmlns:a16="http://schemas.microsoft.com/office/drawing/2014/main" id="{CC750DFB-D7A9-52B2-0F5F-AC49E9C015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547" t="62736"/>
          <a:stretch/>
        </p:blipFill>
        <p:spPr>
          <a:xfrm>
            <a:off x="1897810" y="5303136"/>
            <a:ext cx="388189" cy="340743"/>
          </a:xfrm>
          <a:prstGeom prst="rect">
            <a:avLst/>
          </a:prstGeom>
        </p:spPr>
      </p:pic>
    </p:spTree>
    <p:extLst>
      <p:ext uri="{BB962C8B-B14F-4D97-AF65-F5344CB8AC3E}">
        <p14:creationId xmlns:p14="http://schemas.microsoft.com/office/powerpoint/2010/main" val="223596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tting a baseball">
            <a:extLst>
              <a:ext uri="{FF2B5EF4-FFF2-40B4-BE49-F238E27FC236}">
                <a16:creationId xmlns:a16="http://schemas.microsoft.com/office/drawing/2014/main" id="{37EF4B2B-46FF-5BDC-E1AB-172D45CAD721}"/>
              </a:ext>
            </a:extLst>
          </p:cNvPr>
          <p:cNvPicPr>
            <a:picLocks noChangeAspect="1"/>
          </p:cNvPicPr>
          <p:nvPr/>
        </p:nvPicPr>
        <p:blipFill>
          <a:blip r:embed="rId2"/>
          <a:stretch>
            <a:fillRect/>
          </a:stretch>
        </p:blipFill>
        <p:spPr>
          <a:xfrm>
            <a:off x="293687" y="4429106"/>
            <a:ext cx="3028112" cy="2012333"/>
          </a:xfrm>
          <a:prstGeom prst="rect">
            <a:avLst/>
          </a:prstGeom>
        </p:spPr>
      </p:pic>
      <p:sp>
        <p:nvSpPr>
          <p:cNvPr id="6" name="Rectangle 5">
            <a:extLst>
              <a:ext uri="{FF2B5EF4-FFF2-40B4-BE49-F238E27FC236}">
                <a16:creationId xmlns:a16="http://schemas.microsoft.com/office/drawing/2014/main" id="{C81C578A-ACE5-BA35-3E09-B0D1B5B1DA27}"/>
              </a:ext>
            </a:extLst>
          </p:cNvPr>
          <p:cNvSpPr/>
          <p:nvPr/>
        </p:nvSpPr>
        <p:spPr>
          <a:xfrm>
            <a:off x="3449782" y="3695700"/>
            <a:ext cx="5583382" cy="272753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pPr>
            <a:r>
              <a:rPr lang="en-US" sz="1600" i="1" kern="100" dirty="0">
                <a:solidFill>
                  <a:schemeClr val="tx1"/>
                </a:solidFill>
                <a:effectLst/>
                <a:ea typeface="Aptos" panose="020B0004020202020204" pitchFamily="34" charset="0"/>
                <a:cs typeface="Times New Roman" panose="02020603050405020304" pitchFamily="18" charset="0"/>
              </a:rPr>
              <a:t>While annual surveillance is a necessary, important part of the ratings process, there are steps you can take to make the process efficient, predictable and less time consuming for all involved. Be prepared to produce information, in a consistent way, that underpins the primary drivers of your credit.</a:t>
            </a:r>
            <a:endParaRPr lang="en-US" sz="1600" kern="100" dirty="0">
              <a:solidFill>
                <a:schemeClr val="tx1"/>
              </a:solidFill>
              <a:effectLst/>
              <a:ea typeface="Aptos" panose="020B00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CC3BF47-892E-0A8D-74E9-5CB41B97D75A}"/>
              </a:ext>
            </a:extLst>
          </p:cNvPr>
          <p:cNvSpPr/>
          <p:nvPr/>
        </p:nvSpPr>
        <p:spPr>
          <a:xfrm>
            <a:off x="296864" y="3512820"/>
            <a:ext cx="3024935" cy="36576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723E0B39-48C9-4690-A870-A7E84CAEF9DE}"/>
              </a:ext>
            </a:extLst>
          </p:cNvPr>
          <p:cNvSpPr>
            <a:spLocks noGrp="1"/>
          </p:cNvSpPr>
          <p:nvPr>
            <p:ph type="body" sz="quarter" idx="10"/>
          </p:nvPr>
        </p:nvSpPr>
        <p:spPr>
          <a:xfrm>
            <a:off x="296863" y="250301"/>
            <a:ext cx="8553450" cy="4043679"/>
          </a:xfrm>
        </p:spPr>
        <p:txBody>
          <a:bodyPr>
            <a:normAutofit/>
          </a:bodyPr>
          <a:lstStyle/>
          <a:p>
            <a:pPr marL="0" indent="0">
              <a:buNone/>
            </a:pPr>
            <a:r>
              <a:rPr lang="en-US" sz="2000" b="1" i="1" dirty="0"/>
              <a:t>Question 3: </a:t>
            </a:r>
            <a:r>
              <a:rPr lang="en-US" sz="2000" b="1" dirty="0">
                <a:effectLst/>
                <a:ea typeface="Aptos" panose="020B0004020202020204" pitchFamily="34" charset="0"/>
                <a:cs typeface="Times New Roman" panose="02020603050405020304" pitchFamily="18" charset="0"/>
              </a:rPr>
              <a:t>Annual surveillance has become an increasingly time consuming, cumbersome process to manage.  Is there anything I can do to make things easier for my institution? </a:t>
            </a:r>
            <a:endParaRPr lang="en-US" sz="20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Provide timely, robust disclosure to the public market and work with your analyst(s) to better understand their agency’s surveillance process.  </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Nothing.  The rating agencies call the shots, and you have to deal with it.</a:t>
            </a:r>
          </a:p>
          <a:p>
            <a:pPr marL="34290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Work with your intermediary to ensure key financial and operating data available as part of a new sale can be easily replicated in subsequent years for surveillance purposes.</a:t>
            </a:r>
            <a:endParaRPr lang="en-US" sz="1600" kern="100" dirty="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i="1" dirty="0">
                <a:effectLst/>
                <a:ea typeface="Aptos" panose="020B0004020202020204" pitchFamily="34" charset="0"/>
                <a:cs typeface="Times New Roman" panose="02020603050405020304" pitchFamily="18" charset="0"/>
              </a:rPr>
              <a:t>a.</a:t>
            </a:r>
          </a:p>
          <a:p>
            <a:pPr marL="342900" marR="0" lvl="0" indent="-342900">
              <a:lnSpc>
                <a:spcPct val="107000"/>
              </a:lnSpc>
              <a:spcBef>
                <a:spcPts val="0"/>
              </a:spcBef>
              <a:spcAft>
                <a:spcPts val="1200"/>
              </a:spcAft>
              <a:buFont typeface="+mj-lt"/>
              <a:buAutoNum type="alphaLcPeriod"/>
            </a:pPr>
            <a:r>
              <a:rPr lang="en-US" sz="1600" b="1" i="1" dirty="0">
                <a:cs typeface="Times New Roman" panose="02020603050405020304" pitchFamily="18" charset="0"/>
              </a:rPr>
              <a:t>a &amp; c.</a:t>
            </a:r>
            <a:endParaRPr lang="en-US" sz="1600" b="1" dirty="0"/>
          </a:p>
        </p:txBody>
      </p:sp>
    </p:spTree>
    <p:extLst>
      <p:ext uri="{BB962C8B-B14F-4D97-AF65-F5344CB8AC3E}">
        <p14:creationId xmlns:p14="http://schemas.microsoft.com/office/powerpoint/2010/main" val="3274201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26F94-628A-D76A-F404-8C7F3178F144}"/>
              </a:ext>
            </a:extLst>
          </p:cNvPr>
          <p:cNvSpPr>
            <a:spLocks noGrp="1"/>
          </p:cNvSpPr>
          <p:nvPr>
            <p:ph type="body" sz="quarter" idx="10"/>
          </p:nvPr>
        </p:nvSpPr>
        <p:spPr>
          <a:xfrm>
            <a:off x="296863" y="250301"/>
            <a:ext cx="8553450" cy="4043679"/>
          </a:xfrm>
        </p:spPr>
        <p:txBody>
          <a:bodyPr>
            <a:normAutofit fontScale="92500" lnSpcReduction="10000"/>
          </a:bodyPr>
          <a:lstStyle/>
          <a:p>
            <a:pPr marL="0" indent="0">
              <a:buNone/>
            </a:pPr>
            <a:r>
              <a:rPr lang="en-US" sz="2200" b="1" i="1" dirty="0"/>
              <a:t>Question 4: </a:t>
            </a:r>
            <a:r>
              <a:rPr lang="en-US" sz="2200" b="1" dirty="0"/>
              <a:t>The rating committee process is a complete mystery to me. While I can’t participate in the discussion to advocate for my institution, what can I do to ensure an optimal outcome and avoid an unpleasant surprise?</a:t>
            </a:r>
            <a:endParaRPr lang="en-US" sz="22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7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Be transparent, open and honest in all pre-committee communication.  If you have the feeling your analyst does not have a good handle on a particular situation/aspect of your credit, proactively request additional discussion time that may include other stakeholders.  </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Designate a point person to provide requested information and handle credit meeting follow-up questions in a timely manner.</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Directly ask your analyst what their recommendation will be and how they expect committee members to vote.</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a &amp; b.</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a, b &amp; c.</a:t>
            </a:r>
          </a:p>
          <a:p>
            <a:pPr marL="342900" marR="0" lvl="0" indent="-342900">
              <a:lnSpc>
                <a:spcPct val="107000"/>
              </a:lnSpc>
              <a:spcBef>
                <a:spcPts val="0"/>
              </a:spcBef>
              <a:spcAft>
                <a:spcPts val="1200"/>
              </a:spcAft>
              <a:buFont typeface="+mj-lt"/>
              <a:buAutoNum type="alphaLcPeriod"/>
            </a:pPr>
            <a:endParaRPr lang="en-US" sz="1600" dirty="0"/>
          </a:p>
        </p:txBody>
      </p:sp>
      <p:pic>
        <p:nvPicPr>
          <p:cNvPr id="2" name="Graphic 1" descr="Baseball with solid fill">
            <a:extLst>
              <a:ext uri="{FF2B5EF4-FFF2-40B4-BE49-F238E27FC236}">
                <a16:creationId xmlns:a16="http://schemas.microsoft.com/office/drawing/2014/main" id="{495220BC-1F23-B8A8-9726-18F27AAE2A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0" y="4846319"/>
            <a:ext cx="1595120" cy="1595120"/>
          </a:xfrm>
          <a:prstGeom prst="rect">
            <a:avLst/>
          </a:prstGeom>
        </p:spPr>
      </p:pic>
      <p:pic>
        <p:nvPicPr>
          <p:cNvPr id="4" name="Graphic 3" descr="Baseball bat and ball with solid fill">
            <a:extLst>
              <a:ext uri="{FF2B5EF4-FFF2-40B4-BE49-F238E27FC236}">
                <a16:creationId xmlns:a16="http://schemas.microsoft.com/office/drawing/2014/main" id="{CC750DFB-D7A9-52B2-0F5F-AC49E9C015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547" t="62736"/>
          <a:stretch/>
        </p:blipFill>
        <p:spPr>
          <a:xfrm>
            <a:off x="1897810" y="5303136"/>
            <a:ext cx="388189" cy="340743"/>
          </a:xfrm>
          <a:prstGeom prst="rect">
            <a:avLst/>
          </a:prstGeom>
        </p:spPr>
      </p:pic>
    </p:spTree>
    <p:extLst>
      <p:ext uri="{BB962C8B-B14F-4D97-AF65-F5344CB8AC3E}">
        <p14:creationId xmlns:p14="http://schemas.microsoft.com/office/powerpoint/2010/main" val="1403333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tting a baseball">
            <a:extLst>
              <a:ext uri="{FF2B5EF4-FFF2-40B4-BE49-F238E27FC236}">
                <a16:creationId xmlns:a16="http://schemas.microsoft.com/office/drawing/2014/main" id="{42DC5BD6-EFF4-2648-115F-BFB91FCD3216}"/>
              </a:ext>
            </a:extLst>
          </p:cNvPr>
          <p:cNvPicPr>
            <a:picLocks noChangeAspect="1"/>
          </p:cNvPicPr>
          <p:nvPr/>
        </p:nvPicPr>
        <p:blipFill>
          <a:blip r:embed="rId2"/>
          <a:stretch>
            <a:fillRect/>
          </a:stretch>
        </p:blipFill>
        <p:spPr>
          <a:xfrm>
            <a:off x="293687" y="4429106"/>
            <a:ext cx="3028112" cy="2012333"/>
          </a:xfrm>
          <a:prstGeom prst="rect">
            <a:avLst/>
          </a:prstGeom>
        </p:spPr>
      </p:pic>
      <p:sp>
        <p:nvSpPr>
          <p:cNvPr id="6" name="Rectangle 5">
            <a:extLst>
              <a:ext uri="{FF2B5EF4-FFF2-40B4-BE49-F238E27FC236}">
                <a16:creationId xmlns:a16="http://schemas.microsoft.com/office/drawing/2014/main" id="{942CF5D3-EEAE-125D-2B12-0AFA528461F1}"/>
              </a:ext>
            </a:extLst>
          </p:cNvPr>
          <p:cNvSpPr/>
          <p:nvPr/>
        </p:nvSpPr>
        <p:spPr>
          <a:xfrm>
            <a:off x="3449782" y="3149599"/>
            <a:ext cx="5583382" cy="32736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pPr>
            <a:r>
              <a:rPr lang="en-US" sz="1500" i="1" kern="100" dirty="0">
                <a:solidFill>
                  <a:schemeClr val="tx1"/>
                </a:solidFill>
                <a:effectLst/>
                <a:ea typeface="Aptos" panose="020B0004020202020204" pitchFamily="34" charset="0"/>
                <a:cs typeface="Times New Roman" panose="02020603050405020304" pitchFamily="18" charset="0"/>
              </a:rPr>
              <a:t>You will always be the best advocate for your institution.  Be open to objectively addressing credit trends and developments and how specific policies, practices and procedures in place will help them be managed. If something unplanned arises, embrace it head on with the rating agencies.</a:t>
            </a:r>
          </a:p>
          <a:p>
            <a:pPr>
              <a:lnSpc>
                <a:spcPct val="107000"/>
              </a:lnSpc>
            </a:pPr>
            <a:endParaRPr lang="en-US" sz="1500" i="1" kern="100" dirty="0">
              <a:solidFill>
                <a:schemeClr val="tx1"/>
              </a:solidFill>
              <a:effectLst/>
              <a:ea typeface="Aptos" panose="020B0004020202020204" pitchFamily="34" charset="0"/>
              <a:cs typeface="Times New Roman" panose="02020603050405020304" pitchFamily="18" charset="0"/>
            </a:endParaRPr>
          </a:p>
          <a:p>
            <a:pPr>
              <a:lnSpc>
                <a:spcPct val="107000"/>
              </a:lnSpc>
            </a:pPr>
            <a:r>
              <a:rPr lang="en-US" sz="1500" i="1" kern="100" dirty="0">
                <a:solidFill>
                  <a:schemeClr val="tx1"/>
                </a:solidFill>
                <a:effectLst/>
                <a:ea typeface="Aptos" panose="020B0004020202020204" pitchFamily="34" charset="0"/>
                <a:cs typeface="Times New Roman" panose="02020603050405020304" pitchFamily="18" charset="0"/>
              </a:rPr>
              <a:t>Your ability to convey a high degree of professionalism, responsiveness and a genuine understanding of the myriad factors impacting your institution increases the likelihood that a committee outcome will be in alignment with methodological approach. </a:t>
            </a:r>
          </a:p>
        </p:txBody>
      </p:sp>
      <p:sp>
        <p:nvSpPr>
          <p:cNvPr id="7" name="Rectangle 6">
            <a:extLst>
              <a:ext uri="{FF2B5EF4-FFF2-40B4-BE49-F238E27FC236}">
                <a16:creationId xmlns:a16="http://schemas.microsoft.com/office/drawing/2014/main" id="{A2EB1EE3-7ECE-4DCC-3529-27F7A604CBB8}"/>
              </a:ext>
            </a:extLst>
          </p:cNvPr>
          <p:cNvSpPr/>
          <p:nvPr/>
        </p:nvSpPr>
        <p:spPr>
          <a:xfrm>
            <a:off x="293687" y="3312795"/>
            <a:ext cx="3024935" cy="36576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92DDFAC0-882E-3D21-2407-311ECEE41839}"/>
              </a:ext>
            </a:extLst>
          </p:cNvPr>
          <p:cNvSpPr>
            <a:spLocks noGrp="1"/>
          </p:cNvSpPr>
          <p:nvPr>
            <p:ph type="body" sz="quarter" idx="10"/>
          </p:nvPr>
        </p:nvSpPr>
        <p:spPr>
          <a:xfrm>
            <a:off x="296863" y="250301"/>
            <a:ext cx="8553450" cy="4043679"/>
          </a:xfrm>
        </p:spPr>
        <p:txBody>
          <a:bodyPr>
            <a:normAutofit fontScale="92500" lnSpcReduction="10000"/>
          </a:bodyPr>
          <a:lstStyle/>
          <a:p>
            <a:pPr marL="0" indent="0">
              <a:buNone/>
            </a:pPr>
            <a:r>
              <a:rPr lang="en-US" sz="2200" b="1" i="1" dirty="0"/>
              <a:t>Question 4: </a:t>
            </a:r>
            <a:r>
              <a:rPr lang="en-US" sz="2200" b="1" dirty="0"/>
              <a:t>The rating committee process is a complete mystery to me. While I can’t participate in the discussion to advocate for my institution, what can I do to ensure an optimal outcome and avoid an unpleasant surprise?</a:t>
            </a:r>
            <a:endParaRPr lang="en-US" sz="22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7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Be transparent, open and honest in all pre-committee communication.  If you have the feeling your analyst does not have a good handle on a particular situation/aspect of your credit, proactively request additional discussion time that may include other stakeholders.  </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Designate a point person to provide requested information and handle credit meeting follow-up questions in a timely manner.</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Directly ask your analyst what their recommendation will be and how they expect committee members to vote.</a:t>
            </a:r>
          </a:p>
          <a:p>
            <a:pPr marL="342900" marR="0" lvl="0" indent="-342900">
              <a:lnSpc>
                <a:spcPct val="107000"/>
              </a:lnSpc>
              <a:spcBef>
                <a:spcPts val="0"/>
              </a:spcBef>
              <a:spcAft>
                <a:spcPts val="1200"/>
              </a:spcAft>
              <a:buFont typeface="+mj-lt"/>
              <a:buAutoNum type="alphaLcPeriod"/>
            </a:pPr>
            <a:r>
              <a:rPr lang="en-US" sz="1700" b="1" kern="100" dirty="0">
                <a:effectLst/>
                <a:ea typeface="Aptos" panose="020B0004020202020204" pitchFamily="34" charset="0"/>
                <a:cs typeface="Times New Roman" panose="02020603050405020304" pitchFamily="18" charset="0"/>
              </a:rPr>
              <a:t>a &amp; b.</a:t>
            </a:r>
          </a:p>
          <a:p>
            <a:pPr marL="342900" marR="0" lvl="0" indent="-342900">
              <a:lnSpc>
                <a:spcPct val="107000"/>
              </a:lnSpc>
              <a:spcBef>
                <a:spcPts val="0"/>
              </a:spcBef>
              <a:spcAft>
                <a:spcPts val="1200"/>
              </a:spcAft>
              <a:buFont typeface="+mj-lt"/>
              <a:buAutoNum type="alphaLcPeriod"/>
            </a:pPr>
            <a:r>
              <a:rPr lang="en-US" sz="1700" kern="100" dirty="0">
                <a:effectLst/>
                <a:ea typeface="Aptos" panose="020B0004020202020204" pitchFamily="34" charset="0"/>
                <a:cs typeface="Times New Roman" panose="02020603050405020304" pitchFamily="18" charset="0"/>
              </a:rPr>
              <a:t>a, b &amp; c.</a:t>
            </a:r>
          </a:p>
          <a:p>
            <a:pPr marL="342900" marR="0" lvl="0" indent="-342900">
              <a:lnSpc>
                <a:spcPct val="107000"/>
              </a:lnSpc>
              <a:spcBef>
                <a:spcPts val="0"/>
              </a:spcBef>
              <a:spcAft>
                <a:spcPts val="1200"/>
              </a:spcAft>
              <a:buFont typeface="+mj-lt"/>
              <a:buAutoNum type="alphaLcPeriod"/>
            </a:pPr>
            <a:endParaRPr lang="en-US" sz="1600" dirty="0"/>
          </a:p>
        </p:txBody>
      </p:sp>
    </p:spTree>
    <p:extLst>
      <p:ext uri="{BB962C8B-B14F-4D97-AF65-F5344CB8AC3E}">
        <p14:creationId xmlns:p14="http://schemas.microsoft.com/office/powerpoint/2010/main" val="44205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26F94-628A-D76A-F404-8C7F3178F144}"/>
              </a:ext>
            </a:extLst>
          </p:cNvPr>
          <p:cNvSpPr>
            <a:spLocks noGrp="1"/>
          </p:cNvSpPr>
          <p:nvPr>
            <p:ph type="body" sz="quarter" idx="10"/>
          </p:nvPr>
        </p:nvSpPr>
        <p:spPr>
          <a:xfrm>
            <a:off x="296863" y="250301"/>
            <a:ext cx="8553450" cy="4043679"/>
          </a:xfrm>
        </p:spPr>
        <p:txBody>
          <a:bodyPr>
            <a:normAutofit/>
          </a:bodyPr>
          <a:lstStyle/>
          <a:p>
            <a:pPr marL="0" indent="0">
              <a:buNone/>
            </a:pPr>
            <a:r>
              <a:rPr lang="en-US" sz="2000" b="1" i="1" dirty="0"/>
              <a:t>Question 5: </a:t>
            </a:r>
            <a:r>
              <a:rPr lang="en-US" sz="2000" b="1" dirty="0"/>
              <a:t>If there is one thing you would suggest that I avoid at all costs in managing my rating agency relationship(s), what would it be?</a:t>
            </a:r>
            <a:endParaRPr lang="en-US" sz="20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Quick turnaround requests on new transactions.  </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Lack of attention to meeting follow-up questions and/or requests for additional data and documentation.</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A failure to disclose credit information that may or may not have an impact on the rating; the analyst finds it on their own.</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Public market disclosure on EMMA is mislabeled, misfiled, or altogether missing.</a:t>
            </a:r>
          </a:p>
          <a:p>
            <a:pPr marL="342900" marR="0" lvl="0" indent="-342900">
              <a:lnSpc>
                <a:spcPct val="107000"/>
              </a:lnSpc>
              <a:spcBef>
                <a:spcPts val="0"/>
              </a:spcBef>
              <a:spcAft>
                <a:spcPts val="1200"/>
              </a:spcAft>
              <a:buFont typeface="+mj-lt"/>
              <a:buAutoNum type="alphaLcPeriod"/>
            </a:pPr>
            <a:endParaRPr lang="en-US" sz="1600" dirty="0"/>
          </a:p>
        </p:txBody>
      </p:sp>
      <p:pic>
        <p:nvPicPr>
          <p:cNvPr id="2" name="Graphic 1" descr="Baseball with solid fill">
            <a:extLst>
              <a:ext uri="{FF2B5EF4-FFF2-40B4-BE49-F238E27FC236}">
                <a16:creationId xmlns:a16="http://schemas.microsoft.com/office/drawing/2014/main" id="{495220BC-1F23-B8A8-9726-18F27AAE2A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0" y="4846319"/>
            <a:ext cx="1595120" cy="1595120"/>
          </a:xfrm>
          <a:prstGeom prst="rect">
            <a:avLst/>
          </a:prstGeom>
        </p:spPr>
      </p:pic>
      <p:pic>
        <p:nvPicPr>
          <p:cNvPr id="4" name="Graphic 3" descr="Baseball bat and ball with solid fill">
            <a:extLst>
              <a:ext uri="{FF2B5EF4-FFF2-40B4-BE49-F238E27FC236}">
                <a16:creationId xmlns:a16="http://schemas.microsoft.com/office/drawing/2014/main" id="{CC750DFB-D7A9-52B2-0F5F-AC49E9C015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547" t="62736"/>
          <a:stretch/>
        </p:blipFill>
        <p:spPr>
          <a:xfrm>
            <a:off x="1897810" y="5303136"/>
            <a:ext cx="388189" cy="340743"/>
          </a:xfrm>
          <a:prstGeom prst="rect">
            <a:avLst/>
          </a:prstGeom>
        </p:spPr>
      </p:pic>
    </p:spTree>
    <p:extLst>
      <p:ext uri="{BB962C8B-B14F-4D97-AF65-F5344CB8AC3E}">
        <p14:creationId xmlns:p14="http://schemas.microsoft.com/office/powerpoint/2010/main" val="326762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tting a baseball">
            <a:extLst>
              <a:ext uri="{FF2B5EF4-FFF2-40B4-BE49-F238E27FC236}">
                <a16:creationId xmlns:a16="http://schemas.microsoft.com/office/drawing/2014/main" id="{4E2EBAE5-E159-B9ED-694D-B6517604A876}"/>
              </a:ext>
            </a:extLst>
          </p:cNvPr>
          <p:cNvPicPr>
            <a:picLocks noChangeAspect="1"/>
          </p:cNvPicPr>
          <p:nvPr/>
        </p:nvPicPr>
        <p:blipFill>
          <a:blip r:embed="rId2"/>
          <a:stretch>
            <a:fillRect/>
          </a:stretch>
        </p:blipFill>
        <p:spPr>
          <a:xfrm>
            <a:off x="293687" y="4429106"/>
            <a:ext cx="3028112" cy="2012333"/>
          </a:xfrm>
          <a:prstGeom prst="rect">
            <a:avLst/>
          </a:prstGeom>
        </p:spPr>
      </p:pic>
      <p:sp>
        <p:nvSpPr>
          <p:cNvPr id="6" name="Rectangle 5">
            <a:extLst>
              <a:ext uri="{FF2B5EF4-FFF2-40B4-BE49-F238E27FC236}">
                <a16:creationId xmlns:a16="http://schemas.microsoft.com/office/drawing/2014/main" id="{5A495BEC-8406-7717-373B-2B6F36298CD5}"/>
              </a:ext>
            </a:extLst>
          </p:cNvPr>
          <p:cNvSpPr/>
          <p:nvPr/>
        </p:nvSpPr>
        <p:spPr>
          <a:xfrm>
            <a:off x="3449782" y="3428999"/>
            <a:ext cx="5583382" cy="29942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pPr>
            <a:r>
              <a:rPr lang="en-US" sz="1600" i="1" kern="100" dirty="0">
                <a:solidFill>
                  <a:schemeClr val="tx1"/>
                </a:solidFill>
                <a:effectLst/>
                <a:ea typeface="Aptos" panose="020B0004020202020204" pitchFamily="34" charset="0"/>
                <a:cs typeface="Times New Roman" panose="02020603050405020304" pitchFamily="18" charset="0"/>
              </a:rPr>
              <a:t>While (a.), (b.) &amp; (d.) are clearly frustrating, (c.) potentially leads to an inaccurate rating and/or outlook and could call into question the integrity of the ratings process. It also creates a negative perception of management (deserved or otherwise) that may take considerable time and effort to change. </a:t>
            </a:r>
          </a:p>
        </p:txBody>
      </p:sp>
      <p:sp>
        <p:nvSpPr>
          <p:cNvPr id="7" name="Rectangle 6">
            <a:extLst>
              <a:ext uri="{FF2B5EF4-FFF2-40B4-BE49-F238E27FC236}">
                <a16:creationId xmlns:a16="http://schemas.microsoft.com/office/drawing/2014/main" id="{22863A81-ACB6-0DEE-7BBB-0AAFA767EC81}"/>
              </a:ext>
            </a:extLst>
          </p:cNvPr>
          <p:cNvSpPr/>
          <p:nvPr/>
        </p:nvSpPr>
        <p:spPr>
          <a:xfrm>
            <a:off x="296864" y="2150745"/>
            <a:ext cx="8418511" cy="62103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C7C5D536-1EC8-1D1A-26F6-732AA052BC4F}"/>
              </a:ext>
            </a:extLst>
          </p:cNvPr>
          <p:cNvSpPr>
            <a:spLocks noGrp="1"/>
          </p:cNvSpPr>
          <p:nvPr>
            <p:ph type="body" sz="quarter" idx="10"/>
          </p:nvPr>
        </p:nvSpPr>
        <p:spPr>
          <a:xfrm>
            <a:off x="296863" y="250301"/>
            <a:ext cx="8418512" cy="4043679"/>
          </a:xfrm>
        </p:spPr>
        <p:txBody>
          <a:bodyPr>
            <a:normAutofit/>
          </a:bodyPr>
          <a:lstStyle/>
          <a:p>
            <a:pPr marL="0" indent="0">
              <a:buNone/>
            </a:pPr>
            <a:r>
              <a:rPr lang="en-US" sz="2000" b="1" i="1" dirty="0"/>
              <a:t>Question 5: </a:t>
            </a:r>
            <a:r>
              <a:rPr lang="en-US" sz="2000" b="1" dirty="0"/>
              <a:t>If there is one thing you would suggest that I avoid at all costs in managing my rating agency relationship(s), what would it be?</a:t>
            </a:r>
            <a:endParaRPr lang="en-US" sz="2000" b="1"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Quick turnaround requests on new transactions.  </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Lack of attention to meeting follow-up questions and/or requests for additional data and documentation.</a:t>
            </a:r>
          </a:p>
          <a:p>
            <a:pPr marL="342900" marR="0" lvl="0" indent="-342900">
              <a:lnSpc>
                <a:spcPct val="107000"/>
              </a:lnSpc>
              <a:spcBef>
                <a:spcPts val="0"/>
              </a:spcBef>
              <a:spcAft>
                <a:spcPts val="1200"/>
              </a:spcAft>
              <a:buFont typeface="+mj-lt"/>
              <a:buAutoNum type="alphaLcPeriod"/>
            </a:pPr>
            <a:r>
              <a:rPr lang="en-US" sz="1600" b="1" kern="100" dirty="0">
                <a:effectLst/>
                <a:ea typeface="Aptos" panose="020B0004020202020204" pitchFamily="34" charset="0"/>
                <a:cs typeface="Times New Roman" panose="02020603050405020304" pitchFamily="18" charset="0"/>
              </a:rPr>
              <a:t>A failure to disclose credit information that may or may not have an impact on the rating; the analyst finds it on their own.</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Public market disclosure on EMMA is mislabeled, misfiled, or altogether missing.</a:t>
            </a:r>
          </a:p>
          <a:p>
            <a:pPr marL="342900" marR="0" lvl="0" indent="-342900">
              <a:lnSpc>
                <a:spcPct val="107000"/>
              </a:lnSpc>
              <a:spcBef>
                <a:spcPts val="0"/>
              </a:spcBef>
              <a:spcAft>
                <a:spcPts val="1200"/>
              </a:spcAft>
              <a:buFont typeface="+mj-lt"/>
              <a:buAutoNum type="alphaLcPeriod"/>
            </a:pPr>
            <a:endParaRPr lang="en-US" sz="1600" dirty="0"/>
          </a:p>
        </p:txBody>
      </p:sp>
    </p:spTree>
    <p:extLst>
      <p:ext uri="{BB962C8B-B14F-4D97-AF65-F5344CB8AC3E}">
        <p14:creationId xmlns:p14="http://schemas.microsoft.com/office/powerpoint/2010/main" val="26466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425F-B10E-6A1A-C423-FF8513425962}"/>
              </a:ext>
            </a:extLst>
          </p:cNvPr>
          <p:cNvSpPr>
            <a:spLocks noGrp="1"/>
          </p:cNvSpPr>
          <p:nvPr>
            <p:ph type="title"/>
          </p:nvPr>
        </p:nvSpPr>
        <p:spPr/>
        <p:txBody>
          <a:bodyPr/>
          <a:lstStyle/>
          <a:p>
            <a:r>
              <a:rPr lang="en-US" dirty="0"/>
              <a:t>Final Thoughts</a:t>
            </a:r>
          </a:p>
        </p:txBody>
      </p:sp>
      <p:sp>
        <p:nvSpPr>
          <p:cNvPr id="3" name="Text Placeholder 2">
            <a:extLst>
              <a:ext uri="{FF2B5EF4-FFF2-40B4-BE49-F238E27FC236}">
                <a16:creationId xmlns:a16="http://schemas.microsoft.com/office/drawing/2014/main" id="{85438CE0-62CA-8BA0-64BA-5CC563F6AD93}"/>
              </a:ext>
            </a:extLst>
          </p:cNvPr>
          <p:cNvSpPr>
            <a:spLocks noGrp="1"/>
          </p:cNvSpPr>
          <p:nvPr>
            <p:ph type="body" sz="quarter" idx="10"/>
          </p:nvPr>
        </p:nvSpPr>
        <p:spPr>
          <a:xfrm>
            <a:off x="293912" y="947844"/>
            <a:ext cx="8553450" cy="4962311"/>
          </a:xfrm>
        </p:spPr>
        <p:txBody>
          <a:bodyPr>
            <a:normAutofit/>
          </a:bodyPr>
          <a:lstStyle/>
          <a:p>
            <a:r>
              <a:rPr lang="en-US" dirty="0"/>
              <a:t>Transparent, timely information flows and open, honest communication are important components of a productive rating agency relationship.</a:t>
            </a:r>
          </a:p>
          <a:p>
            <a:endParaRPr lang="en-US" dirty="0"/>
          </a:p>
          <a:p>
            <a:r>
              <a:rPr lang="en-US" dirty="0"/>
              <a:t>Ratings principally reflect an issuer’s ability to repay its debt obligations on a full and timely basis. Do those things that help, rather than hinder, an analyst’s ability to make this their focus. </a:t>
            </a:r>
          </a:p>
          <a:p>
            <a:endParaRPr lang="en-US" dirty="0"/>
          </a:p>
          <a:p>
            <a:r>
              <a:rPr lang="en-US" dirty="0"/>
              <a:t>Annual surveillance does not have to be painful. Use it as an opportunity to keep your credit story fresh in the market.   </a:t>
            </a:r>
          </a:p>
          <a:p>
            <a:endParaRPr lang="en-US" dirty="0"/>
          </a:p>
          <a:p>
            <a:r>
              <a:rPr lang="en-US" dirty="0"/>
              <a:t>Like you, rating analysts hate to be surprised!</a:t>
            </a:r>
          </a:p>
          <a:p>
            <a:endParaRPr lang="en-US" dirty="0"/>
          </a:p>
        </p:txBody>
      </p:sp>
    </p:spTree>
    <p:extLst>
      <p:ext uri="{BB962C8B-B14F-4D97-AF65-F5344CB8AC3E}">
        <p14:creationId xmlns:p14="http://schemas.microsoft.com/office/powerpoint/2010/main" val="3500386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 players celebrating with arms in air">
            <a:extLst>
              <a:ext uri="{FF2B5EF4-FFF2-40B4-BE49-F238E27FC236}">
                <a16:creationId xmlns:a16="http://schemas.microsoft.com/office/drawing/2014/main" id="{E419BAFA-DA56-7B4F-CB12-F2B90EDD652D}"/>
              </a:ext>
            </a:extLst>
          </p:cNvPr>
          <p:cNvPicPr>
            <a:picLocks noChangeAspect="1"/>
          </p:cNvPicPr>
          <p:nvPr/>
        </p:nvPicPr>
        <p:blipFill>
          <a:blip r:embed="rId2"/>
          <a:stretch>
            <a:fillRect/>
          </a:stretch>
        </p:blipFill>
        <p:spPr>
          <a:xfrm>
            <a:off x="0" y="127397"/>
            <a:ext cx="9144000" cy="6393656"/>
          </a:xfrm>
          <a:prstGeom prst="rect">
            <a:avLst/>
          </a:prstGeom>
        </p:spPr>
      </p:pic>
      <p:sp>
        <p:nvSpPr>
          <p:cNvPr id="6" name="Rectangle 5">
            <a:extLst>
              <a:ext uri="{FF2B5EF4-FFF2-40B4-BE49-F238E27FC236}">
                <a16:creationId xmlns:a16="http://schemas.microsoft.com/office/drawing/2014/main" id="{E2A95EE6-2643-0A6B-5870-4D9DF20D8AB9}"/>
              </a:ext>
            </a:extLst>
          </p:cNvPr>
          <p:cNvSpPr/>
          <p:nvPr/>
        </p:nvSpPr>
        <p:spPr>
          <a:xfrm>
            <a:off x="0" y="9526"/>
            <a:ext cx="9144000" cy="6517234"/>
          </a:xfrm>
          <a:prstGeom prst="rect">
            <a:avLst/>
          </a:prstGeom>
          <a:gradFill flip="none" rotWithShape="1">
            <a:gsLst>
              <a:gs pos="43000">
                <a:srgbClr val="FFFDFA">
                  <a:alpha val="75000"/>
                </a:srgbClr>
              </a:gs>
              <a:gs pos="100000">
                <a:schemeClr val="accent1">
                  <a:lumMod val="5000"/>
                  <a:lumOff val="95000"/>
                  <a:alpha val="10000"/>
                </a:schemeClr>
              </a:gs>
              <a:gs pos="16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06ED6-47FD-31DC-276D-7231B6855004}"/>
              </a:ext>
            </a:extLst>
          </p:cNvPr>
          <p:cNvSpPr>
            <a:spLocks noGrp="1"/>
          </p:cNvSpPr>
          <p:nvPr>
            <p:ph type="title"/>
          </p:nvPr>
        </p:nvSpPr>
        <p:spPr>
          <a:xfrm>
            <a:off x="296485" y="331240"/>
            <a:ext cx="8553603" cy="1062526"/>
          </a:xfrm>
        </p:spPr>
        <p:txBody>
          <a:bodyPr>
            <a:normAutofit/>
          </a:bodyPr>
          <a:lstStyle/>
          <a:p>
            <a:pPr algn="ctr"/>
            <a:r>
              <a:rPr lang="en-US" sz="5400" dirty="0"/>
              <a:t>Thank You!</a:t>
            </a:r>
          </a:p>
        </p:txBody>
      </p:sp>
    </p:spTree>
    <p:extLst>
      <p:ext uri="{BB962C8B-B14F-4D97-AF65-F5344CB8AC3E}">
        <p14:creationId xmlns:p14="http://schemas.microsoft.com/office/powerpoint/2010/main" val="410459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D5EB07BA-6901-4FAB-95ED-3F6682F49AF2}"/>
              </a:ext>
            </a:extLst>
          </p:cNvPr>
          <p:cNvSpPr txBox="1">
            <a:spLocks/>
          </p:cNvSpPr>
          <p:nvPr/>
        </p:nvSpPr>
        <p:spPr>
          <a:xfrm>
            <a:off x="144988" y="4146787"/>
            <a:ext cx="8563429" cy="1855548"/>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100000"/>
              </a:lnSpc>
              <a:spcBef>
                <a:spcPts val="600"/>
              </a:spcBef>
              <a:spcAft>
                <a:spcPts val="600"/>
              </a:spcAft>
              <a:buClr>
                <a:srgbClr val="F0AB00"/>
              </a:buClr>
              <a:buFont typeface="Wingdings" panose="05000000000000000000" pitchFamily="2" charset="2"/>
              <a:buNone/>
              <a:defRPr sz="2400" kern="120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F0AB00"/>
              </a:buClr>
              <a:buFont typeface="Wingdings" panose="05000000000000000000" pitchFamily="2" charset="2"/>
              <a:buChar char="§"/>
              <a:defRPr sz="2000" b="0" kern="1200">
                <a:solidFill>
                  <a:schemeClr val="tx1"/>
                </a:solidFill>
                <a:latin typeface="+mj-lt"/>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F0AB00"/>
              </a:buClr>
              <a:buFont typeface="Arial" panose="020B0604020202020204" pitchFamily="34" charset="0"/>
              <a:buChar char="•"/>
              <a:defRPr sz="1800" b="0" kern="1200">
                <a:solidFill>
                  <a:schemeClr val="tx1"/>
                </a:solidFill>
                <a:latin typeface="+mj-lt"/>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F0AB00"/>
              </a:buClr>
              <a:buFont typeface="Courier New" panose="02070309020205020404" pitchFamily="49" charset="0"/>
              <a:buChar char="o"/>
              <a:defRPr sz="1600" b="0" kern="1200">
                <a:solidFill>
                  <a:schemeClr val="tx1"/>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algn="just">
              <a:lnSpc>
                <a:spcPct val="120000"/>
              </a:lnSpc>
              <a:spcBef>
                <a:spcPts val="0"/>
              </a:spcBef>
            </a:pPr>
            <a:r>
              <a:rPr lang="en-US" sz="800" dirty="0"/>
              <a:t>© </a:t>
            </a:r>
            <a:r>
              <a:rPr lang="en-US" sz="800"/>
              <a:t>Copyright 2024, </a:t>
            </a:r>
            <a:r>
              <a:rPr lang="en-US" sz="800" dirty="0"/>
              <a:t>Kroll Bond Rating Agency, LLC and/or its affiliates and licensors (together, “KBRA”). All rights reserved. All information contained herein is proprietary to KBRA and is protected by copyright and other intellectual property law, and none of such information may be copied or otherwise reproduced, further transmitted, redistributed, repackaged or resold, in whole or in part, by any person, without KBRA’s prior express written consent. Information, including any ratings, is licensed by KBRA under these conditions. Misappropriation or misuse of KBRA information may cause serious damage to KBRA for which money damages may not constitute a sufficient remedy; KBRA shall have the right to obtain an injunction or other equitable relief in addition to any other remedies. The statements contained herein are based solely upon the opinions of KBRA and the data and information available to the authors at the time of publication. All information contained herein is obtained by KBRA from sources believed by it to be accurate and reliable; however, all information, including any ratings, is provided “AS IS”. No warranty, express or implied, as to the accuracy, timeliness, completeness, merchantability, or fitness for any particular purpose of any rating or other opinion or information is given or made by KBRA. Under no circumstances shall KBRA have any liability resulting from the use of any such information, including without limitation, for any indirect, special, consequential, incidental or compensatory damages whatsoever (including without limitation, loss of profits, revenue or goodwill), even if KBRA is advised of the possibility of such damages. The credit ratings, if any, and analysis constituting part of the information contained herein are, and must be construed solely as, statements of opinion and not statements of fact or recommendations to purchase, sell or hold any securities. KBRA receives compensation for its rating activities from issuers, insurers, guarantors and/or underwriters of debt securities for assigning ratings and from subscribers to its website. Please read KBRA’s full disclaimers and terms of use at www.kbra.com.</a:t>
            </a:r>
          </a:p>
        </p:txBody>
      </p:sp>
      <p:sp>
        <p:nvSpPr>
          <p:cNvPr id="13" name="Content Placeholder 1">
            <a:extLst>
              <a:ext uri="{FF2B5EF4-FFF2-40B4-BE49-F238E27FC236}">
                <a16:creationId xmlns:a16="http://schemas.microsoft.com/office/drawing/2014/main" id="{AF4A5C07-8D6A-4F5C-837A-7B2BA8AFC25F}"/>
              </a:ext>
            </a:extLst>
          </p:cNvPr>
          <p:cNvSpPr txBox="1">
            <a:spLocks/>
          </p:cNvSpPr>
          <p:nvPr/>
        </p:nvSpPr>
        <p:spPr>
          <a:xfrm>
            <a:off x="0" y="6284732"/>
            <a:ext cx="9144000" cy="302421"/>
          </a:xfrm>
          <a:prstGeom prst="rect">
            <a:avLst/>
          </a:prstGeom>
          <a:noFill/>
          <a:ln>
            <a:noFill/>
          </a:ln>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Clr>
                <a:srgbClr val="F0AB00"/>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90000"/>
              </a:lnSpc>
              <a:spcBef>
                <a:spcPts val="500"/>
              </a:spcBef>
              <a:buClr>
                <a:srgbClr val="F0AB00"/>
              </a:buClr>
              <a:buFont typeface="Wingdings" panose="05000000000000000000"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90000"/>
              </a:lnSpc>
              <a:spcBef>
                <a:spcPts val="500"/>
              </a:spcBef>
              <a:buClr>
                <a:srgbClr val="F0AB00"/>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4550" indent="-2857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900" i="1" dirty="0">
                <a:latin typeface="+mj-lt"/>
              </a:rPr>
              <a:t>Kroll Bond Rating Agency, LLC is not affiliated with Kroll, Inc., Kroll Associates, Inc., Kroll OnTrack, Inc. or their affiliated businesses.</a:t>
            </a:r>
          </a:p>
        </p:txBody>
      </p:sp>
      <p:pic>
        <p:nvPicPr>
          <p:cNvPr id="8" name="Picture 7">
            <a:hlinkClick r:id="rId2"/>
            <a:extLst>
              <a:ext uri="{FF2B5EF4-FFF2-40B4-BE49-F238E27FC236}">
                <a16:creationId xmlns:a16="http://schemas.microsoft.com/office/drawing/2014/main" id="{051D7D7B-96C6-4CB9-80AF-7FB3DC022B4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10989" y="2220631"/>
            <a:ext cx="221850" cy="221850"/>
          </a:xfrm>
          <a:prstGeom prst="rect">
            <a:avLst/>
          </a:prstGeom>
        </p:spPr>
      </p:pic>
      <p:pic>
        <p:nvPicPr>
          <p:cNvPr id="12" name="Picture 11">
            <a:hlinkClick r:id="rId4"/>
            <a:extLst>
              <a:ext uri="{FF2B5EF4-FFF2-40B4-BE49-F238E27FC236}">
                <a16:creationId xmlns:a16="http://schemas.microsoft.com/office/drawing/2014/main" id="{4381C787-6415-4CE0-914F-DE12A7EFA66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08638" y="2220631"/>
            <a:ext cx="221850" cy="221850"/>
          </a:xfrm>
          <a:prstGeom prst="rect">
            <a:avLst/>
          </a:prstGeom>
        </p:spPr>
      </p:pic>
      <p:pic>
        <p:nvPicPr>
          <p:cNvPr id="14" name="Picture 13">
            <a:hlinkClick r:id="rId6"/>
            <a:extLst>
              <a:ext uri="{FF2B5EF4-FFF2-40B4-BE49-F238E27FC236}">
                <a16:creationId xmlns:a16="http://schemas.microsoft.com/office/drawing/2014/main" id="{EA3922F1-33B6-4BD6-9FF8-0FD6F1B900E2}"/>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06287" y="2222986"/>
            <a:ext cx="221850" cy="221850"/>
          </a:xfrm>
          <a:prstGeom prst="rect">
            <a:avLst/>
          </a:prstGeom>
        </p:spPr>
      </p:pic>
      <p:pic>
        <p:nvPicPr>
          <p:cNvPr id="15" name="Picture 14">
            <a:hlinkClick r:id="rId8"/>
            <a:extLst>
              <a:ext uri="{FF2B5EF4-FFF2-40B4-BE49-F238E27FC236}">
                <a16:creationId xmlns:a16="http://schemas.microsoft.com/office/drawing/2014/main" id="{9CFC290D-6FC1-4117-9F78-FA0B9D41161E}"/>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217277" y="2215706"/>
            <a:ext cx="221849" cy="2218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43000">
              <a:schemeClr val="bg1"/>
            </a:gs>
          </a:gsLst>
          <a:lin ang="0" scaled="1"/>
        </a:gradFill>
        <a:effectLst/>
      </p:bgPr>
    </p:bg>
    <p:spTree>
      <p:nvGrpSpPr>
        <p:cNvPr id="1" name=""/>
        <p:cNvGrpSpPr/>
        <p:nvPr/>
      </p:nvGrpSpPr>
      <p:grpSpPr>
        <a:xfrm>
          <a:off x="0" y="0"/>
          <a:ext cx="0" cy="0"/>
          <a:chOff x="0" y="0"/>
          <a:chExt cx="0" cy="0"/>
        </a:xfrm>
      </p:grpSpPr>
      <p:pic>
        <p:nvPicPr>
          <p:cNvPr id="8" name="Picture 7" descr="Close-up of baseball equipment">
            <a:extLst>
              <a:ext uri="{FF2B5EF4-FFF2-40B4-BE49-F238E27FC236}">
                <a16:creationId xmlns:a16="http://schemas.microsoft.com/office/drawing/2014/main" id="{54BF364D-F7CD-182E-67AA-DBB66E0597CD}"/>
              </a:ext>
            </a:extLst>
          </p:cNvPr>
          <p:cNvPicPr>
            <a:picLocks noChangeAspect="1"/>
          </p:cNvPicPr>
          <p:nvPr/>
        </p:nvPicPr>
        <p:blipFill rotWithShape="1">
          <a:blip r:embed="rId2"/>
          <a:srcRect r="10225" b="4310"/>
          <a:stretch/>
        </p:blipFill>
        <p:spPr>
          <a:xfrm>
            <a:off x="0" y="0"/>
            <a:ext cx="9144000" cy="6497548"/>
          </a:xfrm>
          <a:prstGeom prst="rect">
            <a:avLst/>
          </a:prstGeom>
        </p:spPr>
      </p:pic>
      <p:sp>
        <p:nvSpPr>
          <p:cNvPr id="9" name="Rectangle 8">
            <a:extLst>
              <a:ext uri="{FF2B5EF4-FFF2-40B4-BE49-F238E27FC236}">
                <a16:creationId xmlns:a16="http://schemas.microsoft.com/office/drawing/2014/main" id="{C0810E58-9D50-6D1A-8FEF-F30CDF9AEBA0}"/>
              </a:ext>
            </a:extLst>
          </p:cNvPr>
          <p:cNvSpPr/>
          <p:nvPr/>
        </p:nvSpPr>
        <p:spPr>
          <a:xfrm>
            <a:off x="0" y="0"/>
            <a:ext cx="9144000" cy="6497548"/>
          </a:xfrm>
          <a:prstGeom prst="rect">
            <a:avLst/>
          </a:prstGeom>
          <a:gradFill flip="none" rotWithShape="1">
            <a:gsLst>
              <a:gs pos="0">
                <a:schemeClr val="accent1">
                  <a:lumMod val="5000"/>
                  <a:lumOff val="95000"/>
                  <a:alpha val="50000"/>
                </a:schemeClr>
              </a:gs>
              <a:gs pos="28000">
                <a:srgbClr val="FFFDF8">
                  <a:alpha val="98000"/>
                </a:srgbClr>
              </a:gs>
              <a:gs pos="40000">
                <a:schemeClr val="bg1"/>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E507F0-88C1-5138-9504-B718FE5114F7}"/>
              </a:ext>
            </a:extLst>
          </p:cNvPr>
          <p:cNvSpPr>
            <a:spLocks noGrp="1"/>
          </p:cNvSpPr>
          <p:nvPr>
            <p:ph type="title"/>
          </p:nvPr>
        </p:nvSpPr>
        <p:spPr>
          <a:xfrm>
            <a:off x="296485" y="206101"/>
            <a:ext cx="8553603" cy="564461"/>
          </a:xfrm>
        </p:spPr>
        <p:txBody>
          <a:bodyPr/>
          <a:lstStyle/>
          <a:p>
            <a:r>
              <a:rPr lang="en-US" dirty="0"/>
              <a:t>Agenda</a:t>
            </a:r>
          </a:p>
        </p:txBody>
      </p:sp>
      <p:sp>
        <p:nvSpPr>
          <p:cNvPr id="3" name="Text Placeholder 2">
            <a:extLst>
              <a:ext uri="{FF2B5EF4-FFF2-40B4-BE49-F238E27FC236}">
                <a16:creationId xmlns:a16="http://schemas.microsoft.com/office/drawing/2014/main" id="{FDE98D3D-67EC-40EE-338B-8CC1C3A4630E}"/>
              </a:ext>
            </a:extLst>
          </p:cNvPr>
          <p:cNvSpPr>
            <a:spLocks noGrp="1"/>
          </p:cNvSpPr>
          <p:nvPr>
            <p:ph type="body" sz="quarter" idx="10"/>
          </p:nvPr>
        </p:nvSpPr>
        <p:spPr>
          <a:xfrm>
            <a:off x="296863" y="1268627"/>
            <a:ext cx="8553450" cy="4962311"/>
          </a:xfrm>
        </p:spPr>
        <p:txBody>
          <a:bodyPr/>
          <a:lstStyle/>
          <a:p>
            <a:r>
              <a:rPr lang="en-US" dirty="0"/>
              <a:t>Introduction</a:t>
            </a:r>
          </a:p>
          <a:p>
            <a:endParaRPr lang="en-US" dirty="0"/>
          </a:p>
          <a:p>
            <a:r>
              <a:rPr lang="en-US" dirty="0"/>
              <a:t>KBRA Methodological Approach (i.e., how do we rate….)</a:t>
            </a:r>
          </a:p>
          <a:p>
            <a:pPr lvl="1"/>
            <a:r>
              <a:rPr lang="en-US" dirty="0"/>
              <a:t>Higher Education</a:t>
            </a:r>
          </a:p>
          <a:p>
            <a:pPr lvl="1"/>
            <a:r>
              <a:rPr lang="en-US" dirty="0"/>
              <a:t>Healthcare</a:t>
            </a:r>
          </a:p>
          <a:p>
            <a:pPr lvl="1"/>
            <a:endParaRPr lang="en-US" dirty="0"/>
          </a:p>
          <a:p>
            <a:r>
              <a:rPr lang="en-US" dirty="0"/>
              <a:t>Test Your Knowledge</a:t>
            </a:r>
          </a:p>
          <a:p>
            <a:endParaRPr lang="en-US" dirty="0"/>
          </a:p>
          <a:p>
            <a:r>
              <a:rPr lang="en-US" dirty="0"/>
              <a:t>The Ratings Process – Interactive Q&amp;A </a:t>
            </a:r>
            <a:r>
              <a:rPr lang="en-US" b="1" i="1" u="sng" dirty="0"/>
              <a:t>Get Involved!</a:t>
            </a:r>
          </a:p>
          <a:p>
            <a:endParaRPr lang="en-US" dirty="0"/>
          </a:p>
          <a:p>
            <a:r>
              <a:rPr lang="en-US" dirty="0"/>
              <a:t>Final Thoughts</a:t>
            </a:r>
          </a:p>
        </p:txBody>
      </p:sp>
    </p:spTree>
    <p:extLst>
      <p:ext uri="{BB962C8B-B14F-4D97-AF65-F5344CB8AC3E}">
        <p14:creationId xmlns:p14="http://schemas.microsoft.com/office/powerpoint/2010/main" val="149557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2215-754B-96F8-1200-2255E81BF8F5}"/>
              </a:ext>
            </a:extLst>
          </p:cNvPr>
          <p:cNvSpPr>
            <a:spLocks noGrp="1"/>
          </p:cNvSpPr>
          <p:nvPr>
            <p:ph type="title"/>
          </p:nvPr>
        </p:nvSpPr>
        <p:spPr/>
        <p:txBody>
          <a:bodyPr>
            <a:normAutofit/>
          </a:bodyPr>
          <a:lstStyle/>
          <a:p>
            <a:r>
              <a:rPr lang="en-US" dirty="0"/>
              <a:t>KBRA Methodological Approach </a:t>
            </a:r>
            <a:br>
              <a:rPr lang="en-US" dirty="0"/>
            </a:br>
            <a:r>
              <a:rPr lang="en-US" dirty="0"/>
              <a:t>Higher Education &amp; Healthcare</a:t>
            </a:r>
          </a:p>
        </p:txBody>
      </p:sp>
      <p:sp>
        <p:nvSpPr>
          <p:cNvPr id="4" name="Rectangle 3">
            <a:extLst>
              <a:ext uri="{FF2B5EF4-FFF2-40B4-BE49-F238E27FC236}">
                <a16:creationId xmlns:a16="http://schemas.microsoft.com/office/drawing/2014/main" id="{13AAE77C-8E01-9C07-669F-21329652B72D}"/>
              </a:ext>
            </a:extLst>
          </p:cNvPr>
          <p:cNvSpPr/>
          <p:nvPr/>
        </p:nvSpPr>
        <p:spPr>
          <a:xfrm>
            <a:off x="149084" y="2248071"/>
            <a:ext cx="2898918" cy="418452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a:lnSpc>
                <a:spcPct val="150000"/>
              </a:lnSpc>
              <a:spcAft>
                <a:spcPts val="600"/>
              </a:spcAft>
              <a:buFont typeface="Arial" panose="020B0604020202020204" pitchFamily="34" charset="0"/>
              <a:buChar char="•"/>
            </a:pPr>
            <a:r>
              <a:rPr lang="en-US" sz="1600" dirty="0">
                <a:solidFill>
                  <a:schemeClr val="tx1"/>
                </a:solidFill>
              </a:rPr>
              <a:t>No scorecards</a:t>
            </a:r>
          </a:p>
          <a:p>
            <a:pPr marL="285750" indent="-285750">
              <a:lnSpc>
                <a:spcPct val="150000"/>
              </a:lnSpc>
              <a:spcAft>
                <a:spcPts val="600"/>
              </a:spcAft>
              <a:buFont typeface="Arial" panose="020B0604020202020204" pitchFamily="34" charset="0"/>
              <a:buChar char="•"/>
            </a:pPr>
            <a:r>
              <a:rPr lang="en-US" sz="1600" dirty="0">
                <a:solidFill>
                  <a:schemeClr val="tx1"/>
                </a:solidFill>
              </a:rPr>
              <a:t>No prescribed weightings</a:t>
            </a:r>
          </a:p>
          <a:p>
            <a:pPr marL="285750" indent="-285750">
              <a:lnSpc>
                <a:spcPct val="150000"/>
              </a:lnSpc>
              <a:spcAft>
                <a:spcPts val="600"/>
              </a:spcAft>
              <a:buFont typeface="Arial" panose="020B0604020202020204" pitchFamily="34" charset="0"/>
              <a:buChar char="•"/>
            </a:pPr>
            <a:r>
              <a:rPr lang="en-US" sz="1600" dirty="0">
                <a:solidFill>
                  <a:schemeClr val="tx1"/>
                </a:solidFill>
              </a:rPr>
              <a:t>Focus on what matters</a:t>
            </a:r>
          </a:p>
          <a:p>
            <a:pPr lvl="1" indent="-285750">
              <a:lnSpc>
                <a:spcPct val="150000"/>
              </a:lnSpc>
              <a:spcAft>
                <a:spcPts val="600"/>
              </a:spcAft>
              <a:buFont typeface="Arial" panose="020B0604020202020204" pitchFamily="34" charset="0"/>
              <a:buChar char="•"/>
            </a:pPr>
            <a:r>
              <a:rPr lang="en-US" sz="1600" b="1" i="1" dirty="0">
                <a:solidFill>
                  <a:schemeClr val="tx1"/>
                </a:solidFill>
              </a:rPr>
              <a:t>Surprise! This will differ credit by credit</a:t>
            </a:r>
          </a:p>
        </p:txBody>
      </p:sp>
      <p:sp>
        <p:nvSpPr>
          <p:cNvPr id="5" name="Rectangle 4">
            <a:extLst>
              <a:ext uri="{FF2B5EF4-FFF2-40B4-BE49-F238E27FC236}">
                <a16:creationId xmlns:a16="http://schemas.microsoft.com/office/drawing/2014/main" id="{B8FD21FE-1C11-D578-50A5-E16D07B83D5F}"/>
              </a:ext>
            </a:extLst>
          </p:cNvPr>
          <p:cNvSpPr/>
          <p:nvPr/>
        </p:nvSpPr>
        <p:spPr>
          <a:xfrm>
            <a:off x="3128729" y="2248071"/>
            <a:ext cx="2898918" cy="418452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171450"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Mission/vision </a:t>
            </a:r>
          </a:p>
          <a:p>
            <a:pPr lvl="1"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How an institution gets from here to there (or stays here)</a:t>
            </a:r>
          </a:p>
          <a:p>
            <a:pPr marL="171450"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Robustness of supporting, formalized policies and procedures</a:t>
            </a:r>
          </a:p>
          <a:p>
            <a:pPr marL="171450"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Strategic planning in support of capital planning</a:t>
            </a:r>
          </a:p>
          <a:p>
            <a:pPr lvl="1"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Is this happening?  </a:t>
            </a:r>
          </a:p>
          <a:p>
            <a:pPr marL="171450"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Planning for the future</a:t>
            </a:r>
          </a:p>
          <a:p>
            <a:pPr lvl="1" indent="-171450">
              <a:lnSpc>
                <a:spcPct val="107000"/>
              </a:lnSpc>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Next generation of leaders</a:t>
            </a:r>
          </a:p>
        </p:txBody>
      </p:sp>
      <p:sp>
        <p:nvSpPr>
          <p:cNvPr id="6" name="Rectangle 5">
            <a:extLst>
              <a:ext uri="{FF2B5EF4-FFF2-40B4-BE49-F238E27FC236}">
                <a16:creationId xmlns:a16="http://schemas.microsoft.com/office/drawing/2014/main" id="{AD3F95AB-36A5-7B22-8297-9C09859A57B3}"/>
              </a:ext>
            </a:extLst>
          </p:cNvPr>
          <p:cNvSpPr/>
          <p:nvPr/>
        </p:nvSpPr>
        <p:spPr>
          <a:xfrm>
            <a:off x="6108375" y="2248071"/>
            <a:ext cx="2898918" cy="418452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171450"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Debt security and structural features vary widely</a:t>
            </a:r>
          </a:p>
          <a:p>
            <a:pPr lvl="1"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Generally moving toward “covenant lite” or “no covenants”</a:t>
            </a:r>
          </a:p>
          <a:p>
            <a:pPr lvl="2"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Healthcare – still generally “something”</a:t>
            </a:r>
          </a:p>
          <a:p>
            <a:pPr lvl="2"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Higher Education – not so much</a:t>
            </a:r>
          </a:p>
          <a:p>
            <a:pPr lvl="1"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When is there a rating impact?</a:t>
            </a:r>
          </a:p>
          <a:p>
            <a:pPr marL="171450" indent="-171450">
              <a:spcAft>
                <a:spcPts val="600"/>
              </a:spcAft>
              <a:buFont typeface="Arial" panose="020B0604020202020204" pitchFamily="34" charset="0"/>
              <a:buChar char="•"/>
            </a:pPr>
            <a:r>
              <a:rPr lang="en-US" sz="1600" kern="100" dirty="0">
                <a:solidFill>
                  <a:schemeClr val="tx1"/>
                </a:solidFill>
                <a:effectLst/>
                <a:ea typeface="Aptos" panose="020B0004020202020204" pitchFamily="34" charset="0"/>
                <a:cs typeface="Times New Roman" panose="02020603050405020304" pitchFamily="18" charset="0"/>
              </a:rPr>
              <a:t>Importance of timely, robust and readily available disclosure</a:t>
            </a:r>
          </a:p>
        </p:txBody>
      </p:sp>
      <p:sp>
        <p:nvSpPr>
          <p:cNvPr id="7" name="Rectangle 6">
            <a:extLst>
              <a:ext uri="{FF2B5EF4-FFF2-40B4-BE49-F238E27FC236}">
                <a16:creationId xmlns:a16="http://schemas.microsoft.com/office/drawing/2014/main" id="{5B758472-E4EF-63BE-B95A-610A18B876DC}"/>
              </a:ext>
            </a:extLst>
          </p:cNvPr>
          <p:cNvSpPr/>
          <p:nvPr/>
        </p:nvSpPr>
        <p:spPr>
          <a:xfrm>
            <a:off x="149084" y="1368425"/>
            <a:ext cx="2898918" cy="660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Importance of Analytical Judgement</a:t>
            </a:r>
          </a:p>
        </p:txBody>
      </p:sp>
      <p:sp>
        <p:nvSpPr>
          <p:cNvPr id="8" name="Rectangle 7">
            <a:extLst>
              <a:ext uri="{FF2B5EF4-FFF2-40B4-BE49-F238E27FC236}">
                <a16:creationId xmlns:a16="http://schemas.microsoft.com/office/drawing/2014/main" id="{F8AF648D-B1F5-480E-96D3-D170C3F5D4E4}"/>
              </a:ext>
            </a:extLst>
          </p:cNvPr>
          <p:cNvSpPr/>
          <p:nvPr/>
        </p:nvSpPr>
        <p:spPr>
          <a:xfrm>
            <a:off x="3128729" y="1368425"/>
            <a:ext cx="2898918" cy="660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Stabilizing Influence of Leadership</a:t>
            </a:r>
          </a:p>
        </p:txBody>
      </p:sp>
      <p:sp>
        <p:nvSpPr>
          <p:cNvPr id="9" name="Rectangle 8">
            <a:extLst>
              <a:ext uri="{FF2B5EF4-FFF2-40B4-BE49-F238E27FC236}">
                <a16:creationId xmlns:a16="http://schemas.microsoft.com/office/drawing/2014/main" id="{75ABD598-2118-4E0C-A4CB-8E912AAA6354}"/>
              </a:ext>
            </a:extLst>
          </p:cNvPr>
          <p:cNvSpPr/>
          <p:nvPr/>
        </p:nvSpPr>
        <p:spPr>
          <a:xfrm>
            <a:off x="6108375" y="1368425"/>
            <a:ext cx="2898918" cy="660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Role of Investors</a:t>
            </a:r>
          </a:p>
        </p:txBody>
      </p:sp>
    </p:spTree>
    <p:extLst>
      <p:ext uri="{BB962C8B-B14F-4D97-AF65-F5344CB8AC3E}">
        <p14:creationId xmlns:p14="http://schemas.microsoft.com/office/powerpoint/2010/main" val="165524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3575-2FB9-8C44-163A-72994E243375}"/>
              </a:ext>
            </a:extLst>
          </p:cNvPr>
          <p:cNvSpPr>
            <a:spLocks noGrp="1"/>
          </p:cNvSpPr>
          <p:nvPr>
            <p:ph type="title"/>
          </p:nvPr>
        </p:nvSpPr>
        <p:spPr/>
        <p:txBody>
          <a:bodyPr/>
          <a:lstStyle/>
          <a:p>
            <a:r>
              <a:rPr lang="en-US" dirty="0"/>
              <a:t>KBRA Methodological Approach – Higher Education</a:t>
            </a:r>
          </a:p>
        </p:txBody>
      </p:sp>
      <p:sp>
        <p:nvSpPr>
          <p:cNvPr id="3" name="Text Placeholder 2">
            <a:extLst>
              <a:ext uri="{FF2B5EF4-FFF2-40B4-BE49-F238E27FC236}">
                <a16:creationId xmlns:a16="http://schemas.microsoft.com/office/drawing/2014/main" id="{C935AFEB-96B7-2521-00A5-1FAACEBFB0A6}"/>
              </a:ext>
            </a:extLst>
          </p:cNvPr>
          <p:cNvSpPr>
            <a:spLocks noGrp="1"/>
          </p:cNvSpPr>
          <p:nvPr>
            <p:ph type="body" sz="quarter" idx="10"/>
          </p:nvPr>
        </p:nvSpPr>
        <p:spPr>
          <a:xfrm>
            <a:off x="296863" y="909637"/>
            <a:ext cx="4943592" cy="5440363"/>
          </a:xfrm>
        </p:spPr>
        <p:txBody>
          <a:bodyPr>
            <a:normAutofit fontScale="92500" lnSpcReduction="20000"/>
          </a:bodyPr>
          <a:lstStyle/>
          <a:p>
            <a:pPr>
              <a:lnSpc>
                <a:spcPct val="107000"/>
              </a:lnSpc>
              <a:spcBef>
                <a:spcPts val="0"/>
              </a:spcBef>
            </a:pPr>
            <a:r>
              <a:rPr lang="en-US" sz="1800" kern="100" dirty="0">
                <a:effectLst/>
                <a:ea typeface="Aptos" panose="020B0004020202020204" pitchFamily="34" charset="0"/>
                <a:cs typeface="Times New Roman" panose="02020603050405020304" pitchFamily="18" charset="0"/>
              </a:rPr>
              <a:t>Determinants</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Management and Planning</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Institutional Demand and Profile</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Finances</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Debt</a:t>
            </a:r>
          </a:p>
          <a:p>
            <a:pPr lvl="1">
              <a:lnSpc>
                <a:spcPct val="107000"/>
              </a:lnSpc>
              <a:spcBef>
                <a:spcPts val="0"/>
              </a:spcBef>
            </a:pPr>
            <a:endParaRPr lang="en-US" sz="1800" kern="100" dirty="0">
              <a:effectLst/>
              <a:ea typeface="Aptos" panose="020B0004020202020204" pitchFamily="34" charset="0"/>
              <a:cs typeface="Times New Roman" panose="02020603050405020304" pitchFamily="18" charset="0"/>
            </a:endParaRPr>
          </a:p>
          <a:p>
            <a:pPr>
              <a:lnSpc>
                <a:spcPct val="107000"/>
              </a:lnSpc>
              <a:spcBef>
                <a:spcPts val="0"/>
              </a:spcBef>
            </a:pPr>
            <a:r>
              <a:rPr lang="en-US" sz="1800" kern="100" dirty="0">
                <a:effectLst/>
                <a:ea typeface="Aptos" panose="020B0004020202020204" pitchFamily="34" charset="0"/>
                <a:cs typeface="Times New Roman" panose="02020603050405020304" pitchFamily="18" charset="0"/>
              </a:rPr>
              <a:t>What we are watching</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Growing divide between the financially strongest and weakest institutions</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Evolving delivery models and supporting strategies</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Shifting demographics and societal views on post-secondary education</a:t>
            </a:r>
          </a:p>
          <a:p>
            <a:pPr lvl="2">
              <a:lnSpc>
                <a:spcPct val="107000"/>
              </a:lnSpc>
              <a:spcBef>
                <a:spcPts val="0"/>
              </a:spcBef>
            </a:pPr>
            <a:r>
              <a:rPr lang="en-US" kern="100" dirty="0">
                <a:effectLst/>
                <a:ea typeface="Aptos" panose="020B0004020202020204" pitchFamily="34" charset="0"/>
                <a:cs typeface="Times New Roman" panose="02020603050405020304" pitchFamily="18" charset="0"/>
              </a:rPr>
              <a:t>Importance of a strong value proposition</a:t>
            </a:r>
          </a:p>
          <a:p>
            <a:pPr lvl="2">
              <a:lnSpc>
                <a:spcPct val="107000"/>
              </a:lnSpc>
              <a:spcBef>
                <a:spcPts val="0"/>
              </a:spcBef>
            </a:pPr>
            <a:endParaRPr lang="en-US" kern="100" dirty="0">
              <a:effectLst/>
              <a:ea typeface="Aptos" panose="020B0004020202020204" pitchFamily="34" charset="0"/>
              <a:cs typeface="Times New Roman" panose="02020603050405020304" pitchFamily="18" charset="0"/>
            </a:endParaRPr>
          </a:p>
          <a:p>
            <a:pPr>
              <a:lnSpc>
                <a:spcPct val="107000"/>
              </a:lnSpc>
              <a:spcBef>
                <a:spcPts val="0"/>
              </a:spcBef>
            </a:pPr>
            <a:r>
              <a:rPr lang="en-US" sz="1800" kern="100" dirty="0">
                <a:effectLst/>
                <a:ea typeface="Aptos" panose="020B0004020202020204" pitchFamily="34" charset="0"/>
                <a:cs typeface="Times New Roman" panose="02020603050405020304" pitchFamily="18" charset="0"/>
              </a:rPr>
              <a:t>What keeps us up at night</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Growing deferred maintenance backlog without credible plan to address</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Trend of negative operating performance (</a:t>
            </a:r>
            <a:r>
              <a:rPr lang="en-US" sz="1800" b="1" i="1" u="sng" kern="100" dirty="0">
                <a:effectLst/>
                <a:ea typeface="Aptos" panose="020B0004020202020204" pitchFamily="34" charset="0"/>
                <a:cs typeface="Times New Roman" panose="02020603050405020304" pitchFamily="18" charset="0"/>
              </a:rPr>
              <a:t>inclusive</a:t>
            </a:r>
            <a:r>
              <a:rPr lang="en-US" sz="1800" kern="100" dirty="0">
                <a:effectLst/>
                <a:ea typeface="Aptos" panose="020B0004020202020204" pitchFamily="34" charset="0"/>
                <a:cs typeface="Times New Roman" panose="02020603050405020304" pitchFamily="18" charset="0"/>
              </a:rPr>
              <a:t> of depreciation expense)</a:t>
            </a:r>
          </a:p>
          <a:p>
            <a:pPr lvl="1">
              <a:lnSpc>
                <a:spcPct val="107000"/>
              </a:lnSpc>
              <a:spcBef>
                <a:spcPts val="0"/>
              </a:spcBef>
            </a:pPr>
            <a:r>
              <a:rPr lang="en-US" sz="1800" kern="100" dirty="0">
                <a:effectLst/>
                <a:ea typeface="Aptos" panose="020B0004020202020204" pitchFamily="34" charset="0"/>
                <a:cs typeface="Times New Roman" panose="02020603050405020304" pitchFamily="18" charset="0"/>
              </a:rPr>
              <a:t>Lack of </a:t>
            </a:r>
            <a:r>
              <a:rPr lang="en-US" sz="1800" b="1" i="1" u="sng" kern="100" dirty="0">
                <a:effectLst/>
                <a:ea typeface="Aptos" panose="020B0004020202020204" pitchFamily="34" charset="0"/>
                <a:cs typeface="Times New Roman" panose="02020603050405020304" pitchFamily="18" charset="0"/>
              </a:rPr>
              <a:t>in-house</a:t>
            </a:r>
            <a:r>
              <a:rPr lang="en-US" sz="1800" kern="100" dirty="0">
                <a:effectLst/>
                <a:ea typeface="Aptos" panose="020B0004020202020204" pitchFamily="34" charset="0"/>
                <a:cs typeface="Times New Roman" panose="02020603050405020304" pitchFamily="18" charset="0"/>
              </a:rPr>
              <a:t> expertise to manage complex debt and investment portfolios</a:t>
            </a:r>
          </a:p>
        </p:txBody>
      </p:sp>
      <p:pic>
        <p:nvPicPr>
          <p:cNvPr id="5" name="Picture 4" descr="Graduation cap and gown on hanger">
            <a:extLst>
              <a:ext uri="{FF2B5EF4-FFF2-40B4-BE49-F238E27FC236}">
                <a16:creationId xmlns:a16="http://schemas.microsoft.com/office/drawing/2014/main" id="{D8FACA1D-B0DE-32CA-6E0D-D3593B32F199}"/>
              </a:ext>
            </a:extLst>
          </p:cNvPr>
          <p:cNvPicPr>
            <a:picLocks noChangeAspect="1"/>
          </p:cNvPicPr>
          <p:nvPr/>
        </p:nvPicPr>
        <p:blipFill rotWithShape="1">
          <a:blip r:embed="rId2"/>
          <a:srcRect l="5872" r="39057"/>
          <a:stretch/>
        </p:blipFill>
        <p:spPr>
          <a:xfrm flipH="1">
            <a:off x="5342055" y="1268627"/>
            <a:ext cx="3609633" cy="4370173"/>
          </a:xfrm>
          <a:prstGeom prst="rect">
            <a:avLst/>
          </a:prstGeom>
        </p:spPr>
      </p:pic>
    </p:spTree>
    <p:extLst>
      <p:ext uri="{BB962C8B-B14F-4D97-AF65-F5344CB8AC3E}">
        <p14:creationId xmlns:p14="http://schemas.microsoft.com/office/powerpoint/2010/main" val="336384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3575-2FB9-8C44-163A-72994E243375}"/>
              </a:ext>
            </a:extLst>
          </p:cNvPr>
          <p:cNvSpPr>
            <a:spLocks noGrp="1"/>
          </p:cNvSpPr>
          <p:nvPr>
            <p:ph type="title"/>
          </p:nvPr>
        </p:nvSpPr>
        <p:spPr/>
        <p:txBody>
          <a:bodyPr/>
          <a:lstStyle/>
          <a:p>
            <a:r>
              <a:rPr lang="en-US" dirty="0"/>
              <a:t>KBRA Methodological Approach – Healthcare</a:t>
            </a:r>
          </a:p>
        </p:txBody>
      </p:sp>
      <p:sp>
        <p:nvSpPr>
          <p:cNvPr id="3" name="Text Placeholder 2">
            <a:extLst>
              <a:ext uri="{FF2B5EF4-FFF2-40B4-BE49-F238E27FC236}">
                <a16:creationId xmlns:a16="http://schemas.microsoft.com/office/drawing/2014/main" id="{C935AFEB-96B7-2521-00A5-1FAACEBFB0A6}"/>
              </a:ext>
            </a:extLst>
          </p:cNvPr>
          <p:cNvSpPr>
            <a:spLocks noGrp="1"/>
          </p:cNvSpPr>
          <p:nvPr>
            <p:ph type="body" sz="quarter" idx="10"/>
          </p:nvPr>
        </p:nvSpPr>
        <p:spPr>
          <a:xfrm>
            <a:off x="296863" y="909637"/>
            <a:ext cx="4943592" cy="5440363"/>
          </a:xfrm>
        </p:spPr>
        <p:txBody>
          <a:bodyPr>
            <a:normAutofit lnSpcReduction="10000"/>
          </a:bodyPr>
          <a:lstStyle/>
          <a:p>
            <a:pPr>
              <a:lnSpc>
                <a:spcPct val="107000"/>
              </a:lnSpc>
              <a:spcBef>
                <a:spcPts val="0"/>
              </a:spcBef>
            </a:pPr>
            <a:r>
              <a:rPr lang="en-US" sz="1400" kern="100" dirty="0">
                <a:effectLst/>
                <a:ea typeface="Aptos" panose="020B0004020202020204" pitchFamily="34" charset="0"/>
                <a:cs typeface="Times New Roman" panose="02020603050405020304" pitchFamily="18" charset="0"/>
              </a:rPr>
              <a:t>Determinants</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Market Position and Operations</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Governance and Management</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Financial Performance</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Debt/Leverage and Liquidity</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Security Provisions</a:t>
            </a:r>
          </a:p>
          <a:p>
            <a:pPr>
              <a:lnSpc>
                <a:spcPct val="107000"/>
              </a:lnSpc>
              <a:spcBef>
                <a:spcPts val="0"/>
              </a:spcBef>
            </a:pPr>
            <a:endParaRPr lang="en-US" sz="1400" kern="100" dirty="0">
              <a:effectLst/>
              <a:ea typeface="Aptos" panose="020B0004020202020204" pitchFamily="34" charset="0"/>
              <a:cs typeface="Times New Roman" panose="02020603050405020304" pitchFamily="18" charset="0"/>
            </a:endParaRPr>
          </a:p>
          <a:p>
            <a:pPr>
              <a:lnSpc>
                <a:spcPct val="107000"/>
              </a:lnSpc>
              <a:spcBef>
                <a:spcPts val="0"/>
              </a:spcBef>
            </a:pPr>
            <a:r>
              <a:rPr lang="en-US" sz="1400" kern="100" dirty="0">
                <a:effectLst/>
                <a:ea typeface="Aptos" panose="020B0004020202020204" pitchFamily="34" charset="0"/>
                <a:cs typeface="Times New Roman" panose="02020603050405020304" pitchFamily="18" charset="0"/>
              </a:rPr>
              <a:t>What we are watching</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Stabilizing operating performance for much of the industry</a:t>
            </a:r>
          </a:p>
          <a:p>
            <a:pPr lvl="2">
              <a:lnSpc>
                <a:spcPct val="107000"/>
              </a:lnSpc>
              <a:spcBef>
                <a:spcPts val="0"/>
              </a:spcBef>
            </a:pPr>
            <a:r>
              <a:rPr lang="en-US" sz="1400" kern="100" dirty="0">
                <a:effectLst/>
                <a:ea typeface="Aptos" panose="020B0004020202020204" pitchFamily="34" charset="0"/>
                <a:cs typeface="Times New Roman" panose="02020603050405020304" pitchFamily="18" charset="0"/>
              </a:rPr>
              <a:t>Operating margins return to break-even if not somewhat above</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Continuing, negative affect of inflationary environment on operations and capital</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Abating nursing and other industry labor pressures, though uneven across markets</a:t>
            </a:r>
          </a:p>
          <a:p>
            <a:pPr indent="0">
              <a:lnSpc>
                <a:spcPct val="107000"/>
              </a:lnSpc>
              <a:spcBef>
                <a:spcPts val="0"/>
              </a:spcBef>
              <a:buNone/>
            </a:pPr>
            <a:endParaRPr lang="en-US" sz="1400" kern="100" dirty="0">
              <a:effectLst/>
              <a:ea typeface="Aptos" panose="020B0004020202020204" pitchFamily="34" charset="0"/>
              <a:cs typeface="Times New Roman" panose="02020603050405020304" pitchFamily="18" charset="0"/>
            </a:endParaRPr>
          </a:p>
          <a:p>
            <a:pPr>
              <a:lnSpc>
                <a:spcPct val="107000"/>
              </a:lnSpc>
              <a:spcBef>
                <a:spcPts val="0"/>
              </a:spcBef>
            </a:pPr>
            <a:r>
              <a:rPr lang="en-US" sz="1400" kern="100" dirty="0">
                <a:effectLst/>
                <a:ea typeface="Aptos" panose="020B0004020202020204" pitchFamily="34" charset="0"/>
                <a:cs typeface="Times New Roman" panose="02020603050405020304" pitchFamily="18" charset="0"/>
              </a:rPr>
              <a:t>What keeps us up at night</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Increasing industry consolidation, elevating credit risks for standalone providers</a:t>
            </a:r>
          </a:p>
          <a:p>
            <a:pPr lvl="1">
              <a:lnSpc>
                <a:spcPct val="107000"/>
              </a:lnSpc>
              <a:spcBef>
                <a:spcPts val="0"/>
              </a:spcBef>
            </a:pPr>
            <a:r>
              <a:rPr lang="en-US" sz="1400" kern="100" dirty="0">
                <a:effectLst/>
                <a:ea typeface="Aptos" panose="020B0004020202020204" pitchFamily="34" charset="0"/>
                <a:cs typeface="Times New Roman" panose="02020603050405020304" pitchFamily="18" charset="0"/>
              </a:rPr>
              <a:t>Expected rise in uncompensated care, especially in states with a high percentage of Medicaid disenrollments (i.e., Medicaid roll shedding)</a:t>
            </a:r>
          </a:p>
          <a:p>
            <a:r>
              <a:rPr lang="en-US" sz="1400" dirty="0">
                <a:effectLst/>
                <a:ea typeface="Aptos" panose="020B0004020202020204" pitchFamily="34" charset="0"/>
                <a:cs typeface="Times New Roman" panose="02020603050405020304" pitchFamily="18" charset="0"/>
              </a:rPr>
              <a:t>Inability to restart necessary capital projects deferred during pandemic due to costs</a:t>
            </a:r>
            <a:endParaRPr lang="en-US" kern="100" dirty="0">
              <a:effectLst/>
              <a:ea typeface="Aptos" panose="020B0004020202020204" pitchFamily="34" charset="0"/>
              <a:cs typeface="Times New Roman" panose="02020603050405020304" pitchFamily="18" charset="0"/>
            </a:endParaRPr>
          </a:p>
        </p:txBody>
      </p:sp>
      <p:pic>
        <p:nvPicPr>
          <p:cNvPr id="6" name="Picture 5" descr="Close-up of stethoscope in scrubs pocket">
            <a:extLst>
              <a:ext uri="{FF2B5EF4-FFF2-40B4-BE49-F238E27FC236}">
                <a16:creationId xmlns:a16="http://schemas.microsoft.com/office/drawing/2014/main" id="{E4229601-E759-4CCE-C588-D7B1ED141A95}"/>
              </a:ext>
            </a:extLst>
          </p:cNvPr>
          <p:cNvPicPr>
            <a:picLocks noChangeAspect="1"/>
          </p:cNvPicPr>
          <p:nvPr/>
        </p:nvPicPr>
        <p:blipFill rotWithShape="1">
          <a:blip r:embed="rId2"/>
          <a:srcRect l="36444"/>
          <a:stretch/>
        </p:blipFill>
        <p:spPr>
          <a:xfrm>
            <a:off x="5342055" y="1515693"/>
            <a:ext cx="3695158" cy="3876040"/>
          </a:xfrm>
          <a:prstGeom prst="rect">
            <a:avLst/>
          </a:prstGeom>
        </p:spPr>
      </p:pic>
    </p:spTree>
    <p:extLst>
      <p:ext uri="{BB962C8B-B14F-4D97-AF65-F5344CB8AC3E}">
        <p14:creationId xmlns:p14="http://schemas.microsoft.com/office/powerpoint/2010/main" val="120327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udience raising hands during work presentation">
            <a:extLst>
              <a:ext uri="{FF2B5EF4-FFF2-40B4-BE49-F238E27FC236}">
                <a16:creationId xmlns:a16="http://schemas.microsoft.com/office/drawing/2014/main" id="{74C2A450-CD24-F76B-9624-C115774BEF19}"/>
              </a:ext>
            </a:extLst>
          </p:cNvPr>
          <p:cNvPicPr>
            <a:picLocks noChangeAspect="1"/>
          </p:cNvPicPr>
          <p:nvPr/>
        </p:nvPicPr>
        <p:blipFill>
          <a:blip r:embed="rId2"/>
          <a:stretch>
            <a:fillRect/>
          </a:stretch>
        </p:blipFill>
        <p:spPr>
          <a:xfrm>
            <a:off x="0" y="387995"/>
            <a:ext cx="9144000" cy="6110189"/>
          </a:xfrm>
          <a:prstGeom prst="rect">
            <a:avLst/>
          </a:prstGeom>
        </p:spPr>
      </p:pic>
      <p:sp>
        <p:nvSpPr>
          <p:cNvPr id="8" name="Rectangle 7">
            <a:extLst>
              <a:ext uri="{FF2B5EF4-FFF2-40B4-BE49-F238E27FC236}">
                <a16:creationId xmlns:a16="http://schemas.microsoft.com/office/drawing/2014/main" id="{1A48491A-ACCC-2C55-B7F4-85B01001A91D}"/>
              </a:ext>
            </a:extLst>
          </p:cNvPr>
          <p:cNvSpPr/>
          <p:nvPr/>
        </p:nvSpPr>
        <p:spPr>
          <a:xfrm>
            <a:off x="0" y="1"/>
            <a:ext cx="9144000" cy="6498184"/>
          </a:xfrm>
          <a:prstGeom prst="rect">
            <a:avLst/>
          </a:prstGeom>
          <a:gradFill flip="none" rotWithShape="1">
            <a:gsLst>
              <a:gs pos="100000">
                <a:schemeClr val="accent1">
                  <a:lumMod val="5000"/>
                  <a:lumOff val="95000"/>
                  <a:alpha val="25000"/>
                </a:schemeClr>
              </a:gs>
              <a:gs pos="16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4ED11-C285-642F-8A1A-C598705481FA}"/>
              </a:ext>
            </a:extLst>
          </p:cNvPr>
          <p:cNvSpPr>
            <a:spLocks noGrp="1"/>
          </p:cNvSpPr>
          <p:nvPr>
            <p:ph type="title"/>
          </p:nvPr>
        </p:nvSpPr>
        <p:spPr>
          <a:xfrm>
            <a:off x="295198" y="377967"/>
            <a:ext cx="8553603" cy="1062526"/>
          </a:xfrm>
        </p:spPr>
        <p:txBody>
          <a:bodyPr/>
          <a:lstStyle/>
          <a:p>
            <a:pPr algn="ctr"/>
            <a:r>
              <a:rPr lang="en-US" dirty="0"/>
              <a:t>The Ratings Process – Interactive Q&amp;A</a:t>
            </a:r>
          </a:p>
        </p:txBody>
      </p:sp>
    </p:spTree>
    <p:extLst>
      <p:ext uri="{BB962C8B-B14F-4D97-AF65-F5344CB8AC3E}">
        <p14:creationId xmlns:p14="http://schemas.microsoft.com/office/powerpoint/2010/main" val="211130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26F94-628A-D76A-F404-8C7F3178F144}"/>
              </a:ext>
            </a:extLst>
          </p:cNvPr>
          <p:cNvSpPr>
            <a:spLocks noGrp="1"/>
          </p:cNvSpPr>
          <p:nvPr>
            <p:ph type="body" sz="quarter" idx="10"/>
          </p:nvPr>
        </p:nvSpPr>
        <p:spPr>
          <a:xfrm>
            <a:off x="296863" y="222591"/>
            <a:ext cx="8553450" cy="4043679"/>
          </a:xfrm>
        </p:spPr>
        <p:txBody>
          <a:bodyPr>
            <a:normAutofit/>
          </a:bodyPr>
          <a:lstStyle/>
          <a:p>
            <a:pPr marL="0" indent="0">
              <a:buNone/>
            </a:pPr>
            <a:r>
              <a:rPr lang="en-US" sz="2000" b="1" i="1" dirty="0"/>
              <a:t>Question 1: </a:t>
            </a:r>
            <a:r>
              <a:rPr lang="en-US" sz="2000" b="1" dirty="0">
                <a:effectLst/>
                <a:ea typeface="Aptos" panose="020B0004020202020204" pitchFamily="34" charset="0"/>
                <a:cs typeface="Times New Roman" panose="02020603050405020304" pitchFamily="18" charset="0"/>
              </a:rPr>
              <a:t>What can I do to ensure ratings on one or more of my outstanding debt issues remain timely and accurate, incorporating the most up to date information?</a:t>
            </a: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Wait until the surveillance process kicks-off; rating agencies don’t review ratings off-cycle.</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Wait until the next parity sale is coming to market and bring it up then.</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Request a conversation with the rating analyst concurrent with disclosure to EMMA.</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Do nothing and hope the analyst sees it (or, if it’s bad news, doesn’t see it).</a:t>
            </a:r>
          </a:p>
          <a:p>
            <a:pPr marL="514350" indent="-514350">
              <a:buFont typeface="+mj-lt"/>
              <a:buAutoNum type="alphaLcParenR"/>
            </a:pPr>
            <a:endParaRPr lang="en-US" sz="2000" b="1" dirty="0"/>
          </a:p>
        </p:txBody>
      </p:sp>
      <p:pic>
        <p:nvPicPr>
          <p:cNvPr id="7" name="Graphic 6" descr="Baseball with solid fill">
            <a:extLst>
              <a:ext uri="{FF2B5EF4-FFF2-40B4-BE49-F238E27FC236}">
                <a16:creationId xmlns:a16="http://schemas.microsoft.com/office/drawing/2014/main" id="{2A836A0B-D109-7F88-DE60-8BE797EF37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0" y="4846319"/>
            <a:ext cx="1595120" cy="1595120"/>
          </a:xfrm>
          <a:prstGeom prst="rect">
            <a:avLst/>
          </a:prstGeom>
        </p:spPr>
      </p:pic>
      <p:pic>
        <p:nvPicPr>
          <p:cNvPr id="10" name="Graphic 9" descr="Baseball bat and ball with solid fill">
            <a:extLst>
              <a:ext uri="{FF2B5EF4-FFF2-40B4-BE49-F238E27FC236}">
                <a16:creationId xmlns:a16="http://schemas.microsoft.com/office/drawing/2014/main" id="{C07AD3F0-7581-44D2-4E92-A758EE74A87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547" t="62736"/>
          <a:stretch/>
        </p:blipFill>
        <p:spPr>
          <a:xfrm>
            <a:off x="1897810" y="5303136"/>
            <a:ext cx="388189" cy="340743"/>
          </a:xfrm>
          <a:prstGeom prst="rect">
            <a:avLst/>
          </a:prstGeom>
        </p:spPr>
      </p:pic>
    </p:spTree>
    <p:extLst>
      <p:ext uri="{BB962C8B-B14F-4D97-AF65-F5344CB8AC3E}">
        <p14:creationId xmlns:p14="http://schemas.microsoft.com/office/powerpoint/2010/main" val="43803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7DA727-7A08-B274-F1EE-9721631F5E75}"/>
              </a:ext>
            </a:extLst>
          </p:cNvPr>
          <p:cNvSpPr/>
          <p:nvPr/>
        </p:nvSpPr>
        <p:spPr>
          <a:xfrm>
            <a:off x="293686" y="1795890"/>
            <a:ext cx="8553451" cy="47106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tting a baseball">
            <a:extLst>
              <a:ext uri="{FF2B5EF4-FFF2-40B4-BE49-F238E27FC236}">
                <a16:creationId xmlns:a16="http://schemas.microsoft.com/office/drawing/2014/main" id="{498E8842-ECDF-14E6-01AD-5B5F3EF42B78}"/>
              </a:ext>
            </a:extLst>
          </p:cNvPr>
          <p:cNvPicPr>
            <a:picLocks noChangeAspect="1"/>
          </p:cNvPicPr>
          <p:nvPr/>
        </p:nvPicPr>
        <p:blipFill>
          <a:blip r:embed="rId2"/>
          <a:stretch>
            <a:fillRect/>
          </a:stretch>
        </p:blipFill>
        <p:spPr>
          <a:xfrm>
            <a:off x="293687" y="4429106"/>
            <a:ext cx="3028112" cy="2012333"/>
          </a:xfrm>
          <a:prstGeom prst="rect">
            <a:avLst/>
          </a:prstGeom>
        </p:spPr>
      </p:pic>
      <p:sp>
        <p:nvSpPr>
          <p:cNvPr id="8" name="Rectangle 7">
            <a:extLst>
              <a:ext uri="{FF2B5EF4-FFF2-40B4-BE49-F238E27FC236}">
                <a16:creationId xmlns:a16="http://schemas.microsoft.com/office/drawing/2014/main" id="{48B653D7-A900-0E72-7045-8B9D058DE458}"/>
              </a:ext>
            </a:extLst>
          </p:cNvPr>
          <p:cNvSpPr/>
          <p:nvPr/>
        </p:nvSpPr>
        <p:spPr>
          <a:xfrm>
            <a:off x="3566971" y="2857500"/>
            <a:ext cx="5286519" cy="358719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600" i="1" dirty="0">
                <a:solidFill>
                  <a:schemeClr val="tx1"/>
                </a:solidFill>
                <a:effectLst/>
                <a:ea typeface="Aptos" panose="020B0004020202020204" pitchFamily="34" charset="0"/>
                <a:cs typeface="Times New Roman" panose="02020603050405020304" pitchFamily="18" charset="0"/>
              </a:rPr>
              <a:t>Ratings do not have to be lagging indicators!  Do your part to manage information flows-good, bad or otherwise.  </a:t>
            </a:r>
            <a:endParaRPr lang="en-US" sz="1600" b="1" i="1" dirty="0">
              <a:solidFill>
                <a:schemeClr val="tx1"/>
              </a:solidFill>
            </a:endParaRPr>
          </a:p>
        </p:txBody>
      </p:sp>
      <p:sp>
        <p:nvSpPr>
          <p:cNvPr id="10" name="Text Placeholder 2">
            <a:extLst>
              <a:ext uri="{FF2B5EF4-FFF2-40B4-BE49-F238E27FC236}">
                <a16:creationId xmlns:a16="http://schemas.microsoft.com/office/drawing/2014/main" id="{43B77F63-CA7B-F444-4503-8EC84310E7D7}"/>
              </a:ext>
            </a:extLst>
          </p:cNvPr>
          <p:cNvSpPr>
            <a:spLocks noGrp="1"/>
          </p:cNvSpPr>
          <p:nvPr>
            <p:ph type="body" sz="quarter" idx="10"/>
          </p:nvPr>
        </p:nvSpPr>
        <p:spPr>
          <a:xfrm>
            <a:off x="296863" y="222591"/>
            <a:ext cx="8553450" cy="4043679"/>
          </a:xfrm>
        </p:spPr>
        <p:txBody>
          <a:bodyPr>
            <a:normAutofit/>
          </a:bodyPr>
          <a:lstStyle/>
          <a:p>
            <a:pPr marL="0" indent="0">
              <a:buNone/>
            </a:pPr>
            <a:r>
              <a:rPr lang="en-US" sz="2000" b="1" i="1" dirty="0"/>
              <a:t>Question 1: </a:t>
            </a:r>
            <a:r>
              <a:rPr lang="en-US" sz="2000" b="1" dirty="0">
                <a:effectLst/>
                <a:ea typeface="Aptos" panose="020B0004020202020204" pitchFamily="34" charset="0"/>
                <a:cs typeface="Times New Roman" panose="02020603050405020304" pitchFamily="18" charset="0"/>
              </a:rPr>
              <a:t>What can I do to ensure ratings on one or more of my outstanding debt issues remain timely and accurate, incorporating the most up to date information?</a:t>
            </a:r>
          </a:p>
          <a:p>
            <a:pPr marL="342900" marR="0" lvl="0" indent="-342900">
              <a:lnSpc>
                <a:spcPct val="107000"/>
              </a:lnSpc>
              <a:spcBef>
                <a:spcPts val="0"/>
              </a:spcBef>
              <a:spcAft>
                <a:spcPts val="0"/>
              </a:spcAft>
              <a:buFont typeface="+mj-lt"/>
              <a:buAutoNum type="alphaLcPeriod"/>
            </a:pP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Wait until the surveillance process kicks-off; rating agencies don’t review ratings off-cycle.</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Wait until the next parity sale is coming to market and bring it up then.</a:t>
            </a:r>
          </a:p>
          <a:p>
            <a:pPr marL="342900" marR="0" lvl="0" indent="-342900">
              <a:lnSpc>
                <a:spcPct val="107000"/>
              </a:lnSpc>
              <a:spcBef>
                <a:spcPts val="0"/>
              </a:spcBef>
              <a:spcAft>
                <a:spcPts val="1200"/>
              </a:spcAft>
              <a:buFont typeface="+mj-lt"/>
              <a:buAutoNum type="alphaLcPeriod"/>
            </a:pPr>
            <a:r>
              <a:rPr lang="en-US" sz="1600" b="1" kern="100" dirty="0">
                <a:effectLst/>
                <a:ea typeface="Aptos" panose="020B0004020202020204" pitchFamily="34" charset="0"/>
                <a:cs typeface="Times New Roman" panose="02020603050405020304" pitchFamily="18" charset="0"/>
              </a:rPr>
              <a:t>Request a conversation with the rating analyst concurrent with disclosure to EMMA.</a:t>
            </a:r>
          </a:p>
          <a:p>
            <a:pPr marL="342900" marR="0" lvl="0" indent="-342900">
              <a:lnSpc>
                <a:spcPct val="107000"/>
              </a:lnSpc>
              <a:spcBef>
                <a:spcPts val="0"/>
              </a:spcBef>
              <a:spcAft>
                <a:spcPts val="1200"/>
              </a:spcAft>
              <a:buFont typeface="+mj-lt"/>
              <a:buAutoNum type="alphaLcPeriod"/>
            </a:pPr>
            <a:r>
              <a:rPr lang="en-US" sz="1600" kern="100" dirty="0">
                <a:effectLst/>
                <a:ea typeface="Aptos" panose="020B0004020202020204" pitchFamily="34" charset="0"/>
                <a:cs typeface="Times New Roman" panose="02020603050405020304" pitchFamily="18" charset="0"/>
              </a:rPr>
              <a:t>Do nothing and hope the analyst sees it (or, if it’s bad news, doesn’t see it).</a:t>
            </a:r>
          </a:p>
          <a:p>
            <a:pPr marL="514350" indent="-514350">
              <a:buFont typeface="+mj-lt"/>
              <a:buAutoNum type="alphaLcParenR"/>
            </a:pPr>
            <a:endParaRPr lang="en-US" sz="2000" b="1" dirty="0"/>
          </a:p>
        </p:txBody>
      </p:sp>
    </p:spTree>
    <p:extLst>
      <p:ext uri="{BB962C8B-B14F-4D97-AF65-F5344CB8AC3E}">
        <p14:creationId xmlns:p14="http://schemas.microsoft.com/office/powerpoint/2010/main" val="286392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26F94-628A-D76A-F404-8C7F3178F144}"/>
              </a:ext>
            </a:extLst>
          </p:cNvPr>
          <p:cNvSpPr>
            <a:spLocks noGrp="1"/>
          </p:cNvSpPr>
          <p:nvPr>
            <p:ph type="body" sz="quarter" idx="10"/>
          </p:nvPr>
        </p:nvSpPr>
        <p:spPr>
          <a:xfrm>
            <a:off x="296863" y="250301"/>
            <a:ext cx="8553450" cy="4043679"/>
          </a:xfrm>
        </p:spPr>
        <p:txBody>
          <a:bodyPr>
            <a:normAutofit/>
          </a:bodyPr>
          <a:lstStyle/>
          <a:p>
            <a:pPr marL="0" indent="0">
              <a:buNone/>
            </a:pPr>
            <a:r>
              <a:rPr lang="en-US" sz="2000" b="1" i="1" dirty="0"/>
              <a:t>Question 2: </a:t>
            </a:r>
            <a:r>
              <a:rPr lang="en-US" sz="2000" b="1" dirty="0"/>
              <a:t>After an exhaustive, 3-year strategic planning process, our institution is finally ready to implement a multi-year CIP, significant portions of which will be debt financed.  What do analysts want to see?</a:t>
            </a:r>
          </a:p>
          <a:p>
            <a:pPr marL="0" indent="0">
              <a:buNone/>
            </a:pPr>
            <a:endParaRPr lang="en-US" sz="1600" b="1" kern="100" dirty="0">
              <a:effectLst/>
              <a:ea typeface="Aptos" panose="020B0004020202020204" pitchFamily="34" charset="0"/>
              <a:cs typeface="Times New Roman" panose="02020603050405020304" pitchFamily="18" charset="0"/>
            </a:endParaRPr>
          </a:p>
          <a:p>
            <a:pPr marL="514350" indent="-514350">
              <a:spcBef>
                <a:spcPts val="0"/>
              </a:spcBef>
              <a:spcAft>
                <a:spcPts val="1200"/>
              </a:spcAft>
              <a:buFont typeface="+mj-lt"/>
              <a:buAutoNum type="alphaLcParenR"/>
            </a:pPr>
            <a:r>
              <a:rPr lang="en-US" sz="1600" dirty="0"/>
              <a:t>All planning and financing documents; it will provide context and help our rating case.</a:t>
            </a:r>
          </a:p>
          <a:p>
            <a:pPr marL="514350" indent="-514350">
              <a:spcBef>
                <a:spcPts val="0"/>
              </a:spcBef>
              <a:spcAft>
                <a:spcPts val="1200"/>
              </a:spcAft>
              <a:buFont typeface="+mj-lt"/>
              <a:buAutoNum type="alphaLcParenR"/>
            </a:pPr>
            <a:r>
              <a:rPr lang="en-US" sz="1600" dirty="0"/>
              <a:t>Documentation that helps to bridge strategic plan and CIP, including proposed timeline for projects, related sources and uses, and potential impact on key financial metrics.</a:t>
            </a:r>
          </a:p>
          <a:p>
            <a:pPr marL="514350" indent="-514350">
              <a:spcBef>
                <a:spcPts val="0"/>
              </a:spcBef>
              <a:spcAft>
                <a:spcPts val="1200"/>
              </a:spcAft>
              <a:buFont typeface="+mj-lt"/>
              <a:buAutoNum type="alphaLcParenR"/>
            </a:pPr>
            <a:r>
              <a:rPr lang="en-US" sz="1600" dirty="0"/>
              <a:t>Financing documents (and supporting schedules) related to the current and known future debt issues, including a consolidated debt service schedule.</a:t>
            </a:r>
          </a:p>
          <a:p>
            <a:pPr marL="514350" indent="-514350">
              <a:spcBef>
                <a:spcPts val="0"/>
              </a:spcBef>
              <a:spcAft>
                <a:spcPts val="1200"/>
              </a:spcAft>
              <a:buFont typeface="+mj-lt"/>
              <a:buAutoNum type="alphaLcParenR"/>
            </a:pPr>
            <a:r>
              <a:rPr lang="en-US" sz="1600" dirty="0"/>
              <a:t>a &amp; c.</a:t>
            </a:r>
          </a:p>
          <a:p>
            <a:pPr marL="514350" indent="-514350">
              <a:spcBef>
                <a:spcPts val="0"/>
              </a:spcBef>
              <a:spcAft>
                <a:spcPts val="1200"/>
              </a:spcAft>
              <a:buFont typeface="+mj-lt"/>
              <a:buAutoNum type="alphaLcParenR"/>
            </a:pPr>
            <a:r>
              <a:rPr lang="en-US" sz="1600" dirty="0"/>
              <a:t>b &amp; c.</a:t>
            </a:r>
          </a:p>
        </p:txBody>
      </p:sp>
      <p:pic>
        <p:nvPicPr>
          <p:cNvPr id="2" name="Graphic 1" descr="Baseball with solid fill">
            <a:extLst>
              <a:ext uri="{FF2B5EF4-FFF2-40B4-BE49-F238E27FC236}">
                <a16:creationId xmlns:a16="http://schemas.microsoft.com/office/drawing/2014/main" id="{495220BC-1F23-B8A8-9726-18F27AAE2A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0" y="4846319"/>
            <a:ext cx="1595120" cy="1595120"/>
          </a:xfrm>
          <a:prstGeom prst="rect">
            <a:avLst/>
          </a:prstGeom>
        </p:spPr>
      </p:pic>
      <p:pic>
        <p:nvPicPr>
          <p:cNvPr id="4" name="Graphic 3" descr="Baseball bat and ball with solid fill">
            <a:extLst>
              <a:ext uri="{FF2B5EF4-FFF2-40B4-BE49-F238E27FC236}">
                <a16:creationId xmlns:a16="http://schemas.microsoft.com/office/drawing/2014/main" id="{CC750DFB-D7A9-52B2-0F5F-AC49E9C015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547" t="62736"/>
          <a:stretch/>
        </p:blipFill>
        <p:spPr>
          <a:xfrm>
            <a:off x="1897810" y="5303136"/>
            <a:ext cx="388189" cy="340743"/>
          </a:xfrm>
          <a:prstGeom prst="rect">
            <a:avLst/>
          </a:prstGeom>
        </p:spPr>
      </p:pic>
    </p:spTree>
    <p:extLst>
      <p:ext uri="{BB962C8B-B14F-4D97-AF65-F5344CB8AC3E}">
        <p14:creationId xmlns:p14="http://schemas.microsoft.com/office/powerpoint/2010/main" val="286629171"/>
      </p:ext>
    </p:extLst>
  </p:cSld>
  <p:clrMapOvr>
    <a:masterClrMapping/>
  </p:clrMapOvr>
</p:sld>
</file>

<file path=ppt/theme/theme1.xml><?xml version="1.0" encoding="utf-8"?>
<a:theme xmlns:a="http://schemas.openxmlformats.org/drawingml/2006/main" name="KBRA Custom Theme_Feb 2020">
  <a:themeElements>
    <a:clrScheme name="KBRA Custom Theme">
      <a:dk1>
        <a:sysClr val="windowText" lastClr="000000"/>
      </a:dk1>
      <a:lt1>
        <a:sysClr val="window" lastClr="FFFFFF"/>
      </a:lt1>
      <a:dk2>
        <a:srgbClr val="000000"/>
      </a:dk2>
      <a:lt2>
        <a:srgbClr val="FFFFFF"/>
      </a:lt2>
      <a:accent1>
        <a:srgbClr val="F0AB00"/>
      </a:accent1>
      <a:accent2>
        <a:srgbClr val="0070C0"/>
      </a:accent2>
      <a:accent3>
        <a:srgbClr val="C00000"/>
      </a:accent3>
      <a:accent4>
        <a:srgbClr val="000000"/>
      </a:accent4>
      <a:accent5>
        <a:srgbClr val="7F7F7F"/>
      </a:accent5>
      <a:accent6>
        <a:srgbClr val="EFF8FF"/>
      </a:accent6>
      <a:hlink>
        <a:srgbClr val="F0AB00"/>
      </a:hlink>
      <a:folHlink>
        <a:srgbClr val="0070C0"/>
      </a:folHlink>
    </a:clrScheme>
    <a:fontScheme name="KBRA">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BRA Custom Theme_Feb 2020" id="{AEF5AF12-A11F-4686-9BC8-1A85BE6B1EDA}" vid="{2E054299-0663-4DA4-A333-5B7CC4F993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1771</TotalTime>
  <Words>2414</Words>
  <Application>Microsoft Office PowerPoint</Application>
  <PresentationFormat>On-screen Show (4:3)</PresentationFormat>
  <Paragraphs>159</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Calibri</vt:lpstr>
      <vt:lpstr>Calibri Light</vt:lpstr>
      <vt:lpstr>Tahoma</vt:lpstr>
      <vt:lpstr>Times New Roman</vt:lpstr>
      <vt:lpstr>Verdana</vt:lpstr>
      <vt:lpstr>Wingdings</vt:lpstr>
      <vt:lpstr>KBRA Custom Theme_Feb 2020</vt:lpstr>
      <vt:lpstr>Inside Baseball (or Credit)….</vt:lpstr>
      <vt:lpstr>Agenda</vt:lpstr>
      <vt:lpstr>KBRA Methodological Approach  Higher Education &amp; Healthcare</vt:lpstr>
      <vt:lpstr>KBRA Methodological Approach – Higher Education</vt:lpstr>
      <vt:lpstr>KBRA Methodological Approach – Healthcare</vt:lpstr>
      <vt:lpstr>The Ratings Process – Interactive 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Kennedy</dc:creator>
  <cp:lastModifiedBy>Douglas Kilcommons</cp:lastModifiedBy>
  <cp:revision>140</cp:revision>
  <cp:lastPrinted>2024-04-05T16:46:02Z</cp:lastPrinted>
  <dcterms:created xsi:type="dcterms:W3CDTF">2014-02-10T00:22:15Z</dcterms:created>
  <dcterms:modified xsi:type="dcterms:W3CDTF">2024-04-05T16:46:08Z</dcterms:modified>
</cp:coreProperties>
</file>