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43" r:id="rId2"/>
  </p:sldMasterIdLst>
  <p:notesMasterIdLst>
    <p:notesMasterId r:id="rId34"/>
  </p:notesMasterIdLst>
  <p:handoutMasterIdLst>
    <p:handoutMasterId r:id="rId35"/>
  </p:handoutMasterIdLst>
  <p:sldIdLst>
    <p:sldId id="256" r:id="rId3"/>
    <p:sldId id="374" r:id="rId4"/>
    <p:sldId id="747" r:id="rId5"/>
    <p:sldId id="745" r:id="rId6"/>
    <p:sldId id="733" r:id="rId7"/>
    <p:sldId id="748" r:id="rId8"/>
    <p:sldId id="554" r:id="rId9"/>
    <p:sldId id="611" r:id="rId10"/>
    <p:sldId id="612" r:id="rId11"/>
    <p:sldId id="565" r:id="rId12"/>
    <p:sldId id="562" r:id="rId13"/>
    <p:sldId id="613" r:id="rId14"/>
    <p:sldId id="498" r:id="rId15"/>
    <p:sldId id="389" r:id="rId16"/>
    <p:sldId id="500" r:id="rId17"/>
    <p:sldId id="522" r:id="rId18"/>
    <p:sldId id="525" r:id="rId19"/>
    <p:sldId id="544" r:id="rId20"/>
    <p:sldId id="546" r:id="rId21"/>
    <p:sldId id="615" r:id="rId22"/>
    <p:sldId id="617" r:id="rId23"/>
    <p:sldId id="620" r:id="rId24"/>
    <p:sldId id="749" r:id="rId25"/>
    <p:sldId id="742" r:id="rId26"/>
    <p:sldId id="651" r:id="rId27"/>
    <p:sldId id="710" r:id="rId28"/>
    <p:sldId id="743" r:id="rId29"/>
    <p:sldId id="752" r:id="rId30"/>
    <p:sldId id="735" r:id="rId31"/>
    <p:sldId id="717" r:id="rId32"/>
    <p:sldId id="532" r:id="rId3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rgbClr val="FFFFFF"/>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rgbClr val="FFFFFF"/>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rgbClr val="FFFFFF"/>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rgbClr val="FFFFFF"/>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rgbClr val="FFFFFF"/>
        </a:solidFill>
        <a:latin typeface="Times New Roman" charset="0"/>
        <a:ea typeface="ＭＳ Ｐゴシック" charset="-128"/>
        <a:cs typeface="+mn-cs"/>
      </a:defRPr>
    </a:lvl5pPr>
    <a:lvl6pPr marL="2286000" algn="l" defTabSz="914400" rtl="0" eaLnBrk="1" latinLnBrk="0" hangingPunct="1">
      <a:defRPr sz="2400" kern="1200">
        <a:solidFill>
          <a:srgbClr val="FFFFFF"/>
        </a:solidFill>
        <a:latin typeface="Times New Roman" charset="0"/>
        <a:ea typeface="ＭＳ Ｐゴシック" charset="-128"/>
        <a:cs typeface="+mn-cs"/>
      </a:defRPr>
    </a:lvl6pPr>
    <a:lvl7pPr marL="2743200" algn="l" defTabSz="914400" rtl="0" eaLnBrk="1" latinLnBrk="0" hangingPunct="1">
      <a:defRPr sz="2400" kern="1200">
        <a:solidFill>
          <a:srgbClr val="FFFFFF"/>
        </a:solidFill>
        <a:latin typeface="Times New Roman" charset="0"/>
        <a:ea typeface="ＭＳ Ｐゴシック" charset="-128"/>
        <a:cs typeface="+mn-cs"/>
      </a:defRPr>
    </a:lvl7pPr>
    <a:lvl8pPr marL="3200400" algn="l" defTabSz="914400" rtl="0" eaLnBrk="1" latinLnBrk="0" hangingPunct="1">
      <a:defRPr sz="2400" kern="1200">
        <a:solidFill>
          <a:srgbClr val="FFFFFF"/>
        </a:solidFill>
        <a:latin typeface="Times New Roman" charset="0"/>
        <a:ea typeface="ＭＳ Ｐゴシック" charset="-128"/>
        <a:cs typeface="+mn-cs"/>
      </a:defRPr>
    </a:lvl8pPr>
    <a:lvl9pPr marL="3657600" algn="l" defTabSz="914400" rtl="0" eaLnBrk="1" latinLnBrk="0" hangingPunct="1">
      <a:defRPr sz="2400" kern="1200">
        <a:solidFill>
          <a:srgbClr val="FFFFFF"/>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544">
          <p15:clr>
            <a:srgbClr val="A4A3A4"/>
          </p15:clr>
        </p15:guide>
        <p15:guide id="2" pos="297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D Klaper" initials="RDK" lastIdx="1" clrIdx="0">
    <p:extLst>
      <p:ext uri="{19B8F6BF-5375-455C-9EA6-DF929625EA0E}">
        <p15:presenceInfo xmlns:p15="http://schemas.microsoft.com/office/powerpoint/2012/main" userId="S::rklaper@uwm.edu::6add1753-99c4-4662-8a9f-d860150559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ECFF"/>
    <a:srgbClr val="FF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126"/>
    <p:restoredTop sz="92240"/>
  </p:normalViewPr>
  <p:slideViewPr>
    <p:cSldViewPr>
      <p:cViewPr varScale="1">
        <p:scale>
          <a:sx n="51" d="100"/>
          <a:sy n="51" d="100"/>
        </p:scale>
        <p:origin x="615" y="17"/>
      </p:cViewPr>
      <p:guideLst>
        <p:guide orient="horz" pos="2544"/>
        <p:guide pos="29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rebeccaklaper:Desktop:Nicholas%20Niemuth:FHM:Adult%20Metformin%20Exposure:SPSS2:Liver:Alternate%20Adult%20FHM%20Metfromin%20Exposure%20Liver%20dCt%20Master.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600" b="1" i="0">
                <a:latin typeface="Arial"/>
              </a:defRPr>
            </a:pPr>
            <a:r>
              <a:rPr lang="en-US" sz="1600" b="1" i="0" dirty="0">
                <a:latin typeface="Arial"/>
              </a:rPr>
              <a:t>FHM liver</a:t>
            </a:r>
            <a:r>
              <a:rPr lang="en-US" sz="1600" b="1" i="0" baseline="0" dirty="0">
                <a:latin typeface="Arial"/>
              </a:rPr>
              <a:t> VTG</a:t>
            </a:r>
            <a:r>
              <a:rPr lang="en-US" sz="1600" b="1" i="0" dirty="0">
                <a:latin typeface="Arial"/>
              </a:rPr>
              <a:t> gene expression -</a:t>
            </a:r>
            <a:r>
              <a:rPr lang="en-US" sz="1600" b="1" i="0" baseline="0" dirty="0">
                <a:latin typeface="Arial"/>
              </a:rPr>
              <a:t> </a:t>
            </a:r>
            <a:r>
              <a:rPr lang="en-US" sz="1600" b="1" i="0" dirty="0">
                <a:latin typeface="Arial"/>
              </a:rPr>
              <a:t>28 day</a:t>
            </a:r>
            <a:r>
              <a:rPr lang="en-US" sz="1600" b="1" i="0" baseline="0" dirty="0">
                <a:latin typeface="Arial"/>
              </a:rPr>
              <a:t> exposure</a:t>
            </a:r>
            <a:endParaRPr lang="en-US" sz="1600" b="1" i="0" dirty="0">
              <a:latin typeface="Arial"/>
            </a:endParaRPr>
          </a:p>
        </c:rich>
      </c:tx>
      <c:overlay val="0"/>
    </c:title>
    <c:autoTitleDeleted val="0"/>
    <c:plotArea>
      <c:layout/>
      <c:barChart>
        <c:barDir val="col"/>
        <c:grouping val="clustered"/>
        <c:varyColors val="0"/>
        <c:ser>
          <c:idx val="0"/>
          <c:order val="0"/>
          <c:spPr>
            <a:solidFill>
              <a:schemeClr val="bg1">
                <a:lumMod val="65000"/>
              </a:schemeClr>
            </a:solidFill>
            <a:ln w="31750" cap="sq" cmpd="sng">
              <a:solidFill>
                <a:schemeClr val="tx1"/>
              </a:solidFill>
              <a:bevel/>
            </a:ln>
            <a:effectLst/>
          </c:spPr>
          <c:invertIfNegative val="0"/>
          <c:errBars>
            <c:errBarType val="plus"/>
            <c:errValType val="cust"/>
            <c:noEndCap val="0"/>
            <c:plus>
              <c:numRef>
                <c:f>'SPSS Outliers Removed Fold exp'!$AG$10:$AG$13</c:f>
                <c:numCache>
                  <c:formatCode>General</c:formatCode>
                  <c:ptCount val="4"/>
                  <c:pt idx="0">
                    <c:v>0.60101289333739705</c:v>
                  </c:pt>
                  <c:pt idx="1">
                    <c:v>20.219283105168341</c:v>
                  </c:pt>
                  <c:pt idx="2">
                    <c:v>14547.503827093269</c:v>
                  </c:pt>
                  <c:pt idx="3">
                    <c:v>12145.870899405711</c:v>
                  </c:pt>
                </c:numCache>
              </c:numRef>
            </c:plus>
            <c:minus>
              <c:numLit>
                <c:formatCode>General</c:formatCode>
                <c:ptCount val="1"/>
                <c:pt idx="0">
                  <c:v>1</c:v>
                </c:pt>
              </c:numLit>
            </c:minus>
            <c:spPr>
              <a:ln w="28575"/>
            </c:spPr>
          </c:errBars>
          <c:cat>
            <c:strRef>
              <c:f>'SPSS Outliers Removed Fold exp'!$C$10:$C$13</c:f>
              <c:strCache>
                <c:ptCount val="4"/>
                <c:pt idx="0">
                  <c:v>Control Male</c:v>
                </c:pt>
                <c:pt idx="1">
                  <c:v>Met-treated Male</c:v>
                </c:pt>
                <c:pt idx="2">
                  <c:v>Control Female</c:v>
                </c:pt>
                <c:pt idx="3">
                  <c:v>Met-treated Female</c:v>
                </c:pt>
              </c:strCache>
            </c:strRef>
          </c:cat>
          <c:val>
            <c:numRef>
              <c:f>'SPSS Outliers Removed Fold exp'!$AE$10:$AE$13</c:f>
              <c:numCache>
                <c:formatCode>General</c:formatCode>
                <c:ptCount val="4"/>
                <c:pt idx="0">
                  <c:v>1</c:v>
                </c:pt>
                <c:pt idx="1">
                  <c:v>36.680670784783302</c:v>
                </c:pt>
                <c:pt idx="2">
                  <c:v>30025.719143515998</c:v>
                </c:pt>
                <c:pt idx="3">
                  <c:v>26816.068618847428</c:v>
                </c:pt>
              </c:numCache>
            </c:numRef>
          </c:val>
          <c:extLst>
            <c:ext xmlns:c16="http://schemas.microsoft.com/office/drawing/2014/chart" uri="{C3380CC4-5D6E-409C-BE32-E72D297353CC}">
              <c16:uniqueId val="{00000000-88D5-A647-8BAC-09B6A03FB357}"/>
            </c:ext>
          </c:extLst>
        </c:ser>
        <c:dLbls>
          <c:showLegendKey val="0"/>
          <c:showVal val="0"/>
          <c:showCatName val="0"/>
          <c:showSerName val="0"/>
          <c:showPercent val="0"/>
          <c:showBubbleSize val="0"/>
        </c:dLbls>
        <c:gapWidth val="100"/>
        <c:axId val="1875612096"/>
        <c:axId val="1828638736"/>
      </c:barChart>
      <c:catAx>
        <c:axId val="1875612096"/>
        <c:scaling>
          <c:orientation val="minMax"/>
        </c:scaling>
        <c:delete val="0"/>
        <c:axPos val="b"/>
        <c:title>
          <c:tx>
            <c:rich>
              <a:bodyPr/>
              <a:lstStyle/>
              <a:p>
                <a:pPr>
                  <a:defRPr sz="1400">
                    <a:latin typeface="Arial"/>
                  </a:defRPr>
                </a:pPr>
                <a:r>
                  <a:rPr lang="en-US" sz="1400">
                    <a:latin typeface="Arial"/>
                  </a:rPr>
                  <a:t>Treatment - Sex</a:t>
                </a:r>
              </a:p>
            </c:rich>
          </c:tx>
          <c:layout>
            <c:manualLayout>
              <c:xMode val="edge"/>
              <c:yMode val="edge"/>
              <c:x val="0.45154248831596699"/>
              <c:y val="0.92857714795878699"/>
            </c:manualLayout>
          </c:layout>
          <c:overlay val="0"/>
        </c:title>
        <c:numFmt formatCode="General" sourceLinked="0"/>
        <c:majorTickMark val="none"/>
        <c:minorTickMark val="none"/>
        <c:tickLblPos val="nextTo"/>
        <c:spPr>
          <a:ln w="19050">
            <a:solidFill>
              <a:schemeClr val="tx1"/>
            </a:solidFill>
          </a:ln>
        </c:spPr>
        <c:txPr>
          <a:bodyPr/>
          <a:lstStyle/>
          <a:p>
            <a:pPr>
              <a:defRPr sz="1200" b="1">
                <a:latin typeface="Arial"/>
              </a:defRPr>
            </a:pPr>
            <a:endParaRPr lang="en-US"/>
          </a:p>
        </c:txPr>
        <c:crossAx val="1828638736"/>
        <c:crossesAt val="0.1"/>
        <c:auto val="1"/>
        <c:lblAlgn val="ctr"/>
        <c:lblOffset val="100"/>
        <c:noMultiLvlLbl val="0"/>
      </c:catAx>
      <c:valAx>
        <c:axId val="1828638736"/>
        <c:scaling>
          <c:logBase val="10"/>
          <c:orientation val="minMax"/>
          <c:max val="200000"/>
          <c:min val="0.1"/>
        </c:scaling>
        <c:delete val="0"/>
        <c:axPos val="l"/>
        <c:title>
          <c:tx>
            <c:rich>
              <a:bodyPr rot="-5400000" vert="horz"/>
              <a:lstStyle/>
              <a:p>
                <a:pPr>
                  <a:defRPr sz="1200" b="1">
                    <a:latin typeface="Arial"/>
                  </a:defRPr>
                </a:pPr>
                <a:r>
                  <a:rPr lang="en-US" sz="1200" b="1" dirty="0">
                    <a:latin typeface="Arial"/>
                  </a:rPr>
                  <a:t>Relative expression of </a:t>
                </a:r>
                <a:r>
                  <a:rPr lang="en-US" sz="1200" b="1" dirty="0" err="1">
                    <a:latin typeface="Arial"/>
                  </a:rPr>
                  <a:t>VTG</a:t>
                </a:r>
                <a:r>
                  <a:rPr lang="en-US" sz="1200" b="1" baseline="0" dirty="0">
                    <a:latin typeface="Arial"/>
                  </a:rPr>
                  <a:t> to 18s </a:t>
                </a:r>
                <a:r>
                  <a:rPr lang="en-US" sz="1200" b="1" dirty="0">
                    <a:latin typeface="Arial"/>
                  </a:rPr>
                  <a:t> (</a:t>
                </a:r>
                <a:r>
                  <a:rPr lang="en-US" sz="1200" b="1" i="0" u="none" strike="noStrike" baseline="0" dirty="0">
                    <a:effectLst/>
                    <a:latin typeface="Arial"/>
                  </a:rPr>
                  <a:t>2</a:t>
                </a:r>
                <a:r>
                  <a:rPr lang="en-US" sz="1200" b="1" i="0" u="none" strike="noStrike" baseline="30000" dirty="0">
                    <a:effectLst/>
                    <a:latin typeface="Arial"/>
                  </a:rPr>
                  <a:t>-ΔΔCt</a:t>
                </a:r>
                <a:r>
                  <a:rPr lang="en-US" sz="1200" b="1" i="0" u="none" strike="noStrike" baseline="0" dirty="0">
                    <a:effectLst/>
                    <a:latin typeface="Arial"/>
                  </a:rPr>
                  <a:t> )</a:t>
                </a:r>
                <a:endParaRPr lang="en-US" sz="1200" b="1" dirty="0">
                  <a:latin typeface="Arial"/>
                </a:endParaRPr>
              </a:p>
            </c:rich>
          </c:tx>
          <c:layout>
            <c:manualLayout>
              <c:xMode val="edge"/>
              <c:yMode val="edge"/>
              <c:x val="1.76787351159138E-2"/>
              <c:y val="0.11645466096125499"/>
            </c:manualLayout>
          </c:layout>
          <c:overlay val="0"/>
        </c:title>
        <c:numFmt formatCode="General" sourceLinked="1"/>
        <c:majorTickMark val="out"/>
        <c:minorTickMark val="out"/>
        <c:tickLblPos val="nextTo"/>
        <c:spPr>
          <a:ln w="19050" cap="sq">
            <a:solidFill>
              <a:schemeClr val="tx1"/>
            </a:solidFill>
            <a:bevel/>
          </a:ln>
        </c:spPr>
        <c:txPr>
          <a:bodyPr/>
          <a:lstStyle/>
          <a:p>
            <a:pPr>
              <a:defRPr sz="1100" b="1" i="0" baseline="0">
                <a:latin typeface="Arial"/>
              </a:defRPr>
            </a:pPr>
            <a:endParaRPr lang="en-US"/>
          </a:p>
        </c:txPr>
        <c:crossAx val="1875612096"/>
        <c:crossesAt val="1"/>
        <c:crossBetween val="between"/>
      </c:valAx>
      <c:spPr>
        <a:noFill/>
        <a:ln w="25400" cap="sq" cmpd="sng">
          <a:solidFill>
            <a:schemeClr val="tx1">
              <a:lumMod val="95000"/>
              <a:lumOff val="5000"/>
            </a:schemeClr>
          </a:solidFill>
          <a:prstDash val="solid"/>
          <a:bevel/>
        </a:ln>
      </c:spPr>
    </c:plotArea>
    <c:plotVisOnly val="1"/>
    <c:dispBlanksAs val="gap"/>
    <c:showDLblsOverMax val="0"/>
  </c:chart>
  <c:spPr>
    <a:ln>
      <a:noFill/>
    </a:ln>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0.15459</cdr:x>
      <cdr:y>0.69234</cdr:y>
    </cdr:from>
    <cdr:to>
      <cdr:x>0.97209</cdr:x>
      <cdr:y>0.69234</cdr:y>
    </cdr:to>
    <cdr:cxnSp macro="">
      <cdr:nvCxnSpPr>
        <cdr:cNvPr id="2" name="Straight Connector 1">
          <a:extLst xmlns:a="http://schemas.openxmlformats.org/drawingml/2006/main">
            <a:ext uri="{FF2B5EF4-FFF2-40B4-BE49-F238E27FC236}">
              <a16:creationId xmlns:a16="http://schemas.microsoft.com/office/drawing/2014/main" id="{E76B8C9A-6AEE-40AE-AEAF-F0A99788AF3C}"/>
            </a:ext>
          </a:extLst>
        </cdr:cNvPr>
        <cdr:cNvCxnSpPr/>
      </cdr:nvCxnSpPr>
      <cdr:spPr>
        <a:xfrm xmlns:a="http://schemas.openxmlformats.org/drawingml/2006/main">
          <a:off x="1011544" y="3081429"/>
          <a:ext cx="5349240" cy="0"/>
        </a:xfrm>
        <a:prstGeom xmlns:a="http://schemas.openxmlformats.org/drawingml/2006/main" prst="line">
          <a:avLst/>
        </a:prstGeom>
        <a:ln xmlns:a="http://schemas.openxmlformats.org/drawingml/2006/main" w="19050">
          <a:solidFill>
            <a:schemeClr val="tx1"/>
          </a:solidFill>
          <a:prstDash val="sysDot"/>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0.23877</cdr:x>
      <cdr:y>0.59406</cdr:y>
    </cdr:from>
    <cdr:to>
      <cdr:x>0.27227</cdr:x>
      <cdr:y>0.64683</cdr:y>
    </cdr:to>
    <cdr:sp macro="" textlink="">
      <cdr:nvSpPr>
        <cdr:cNvPr id="3" name="Rectangle 2"/>
        <cdr:cNvSpPr/>
      </cdr:nvSpPr>
      <cdr:spPr>
        <a:xfrm xmlns:a="http://schemas.openxmlformats.org/drawingml/2006/main">
          <a:off x="1562384" y="2644014"/>
          <a:ext cx="219204" cy="234866"/>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cap="none" spc="0" baseline="0" dirty="0">
              <a:ln w="12700">
                <a:noFill/>
                <a:prstDash val="solid"/>
              </a:ln>
              <a:solidFill>
                <a:schemeClr val="tx1"/>
              </a:solidFill>
              <a:effectLst/>
              <a:latin typeface="Arial"/>
            </a:rPr>
            <a:t>a</a:t>
          </a:r>
        </a:p>
      </cdr:txBody>
    </cdr:sp>
  </cdr:relSizeAnchor>
  <cdr:relSizeAnchor xmlns:cdr="http://schemas.openxmlformats.org/drawingml/2006/chartDrawing">
    <cdr:from>
      <cdr:x>0.44296</cdr:x>
      <cdr:y>0.42238</cdr:y>
    </cdr:from>
    <cdr:to>
      <cdr:x>0.47729</cdr:x>
      <cdr:y>0.47515</cdr:y>
    </cdr:to>
    <cdr:sp macro="" textlink="">
      <cdr:nvSpPr>
        <cdr:cNvPr id="4" name="Rectangle 3"/>
        <cdr:cNvSpPr/>
      </cdr:nvSpPr>
      <cdr:spPr>
        <a:xfrm xmlns:a="http://schemas.openxmlformats.org/drawingml/2006/main">
          <a:off x="2898450" y="1879885"/>
          <a:ext cx="224635" cy="234866"/>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cap="none" spc="0" baseline="0" dirty="0">
              <a:ln w="12700">
                <a:noFill/>
                <a:prstDash val="solid"/>
              </a:ln>
              <a:solidFill>
                <a:schemeClr val="tx1"/>
              </a:solidFill>
              <a:effectLst/>
              <a:latin typeface="Arial"/>
            </a:rPr>
            <a:t>b</a:t>
          </a:r>
        </a:p>
      </cdr:txBody>
    </cdr:sp>
  </cdr:relSizeAnchor>
  <cdr:relSizeAnchor xmlns:cdr="http://schemas.openxmlformats.org/drawingml/2006/chartDrawing">
    <cdr:from>
      <cdr:x>0.64941</cdr:x>
      <cdr:y>0.11581</cdr:y>
    </cdr:from>
    <cdr:to>
      <cdr:x>0.68259</cdr:x>
      <cdr:y>0.16859</cdr:y>
    </cdr:to>
    <cdr:sp macro="" textlink="">
      <cdr:nvSpPr>
        <cdr:cNvPr id="5" name="Rectangle 4"/>
        <cdr:cNvSpPr/>
      </cdr:nvSpPr>
      <cdr:spPr>
        <a:xfrm xmlns:a="http://schemas.openxmlformats.org/drawingml/2006/main">
          <a:off x="4249373" y="515460"/>
          <a:ext cx="217110" cy="23491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cap="none" spc="0" baseline="0" dirty="0">
              <a:ln w="12700">
                <a:noFill/>
                <a:prstDash val="solid"/>
              </a:ln>
              <a:solidFill>
                <a:schemeClr val="tx1"/>
              </a:solidFill>
              <a:effectLst/>
              <a:latin typeface="Arial"/>
            </a:rPr>
            <a:t>c</a:t>
          </a:r>
        </a:p>
      </cdr:txBody>
    </cdr:sp>
  </cdr:relSizeAnchor>
  <cdr:relSizeAnchor xmlns:cdr="http://schemas.openxmlformats.org/drawingml/2006/chartDrawing">
    <cdr:from>
      <cdr:x>0.85485</cdr:x>
      <cdr:y>0.12209</cdr:y>
    </cdr:from>
    <cdr:to>
      <cdr:x>0.88803</cdr:x>
      <cdr:y>0.17486</cdr:y>
    </cdr:to>
    <cdr:sp macro="" textlink="">
      <cdr:nvSpPr>
        <cdr:cNvPr id="6" name="Rectangle 5"/>
        <cdr:cNvSpPr/>
      </cdr:nvSpPr>
      <cdr:spPr>
        <a:xfrm xmlns:a="http://schemas.openxmlformats.org/drawingml/2006/main">
          <a:off x="5593618" y="543391"/>
          <a:ext cx="217110" cy="234866"/>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cap="none" spc="0" baseline="0" dirty="0">
              <a:ln w="12700">
                <a:noFill/>
                <a:prstDash val="solid"/>
              </a:ln>
              <a:solidFill>
                <a:schemeClr val="tx1"/>
              </a:solidFill>
              <a:effectLst/>
              <a:latin typeface="Arial"/>
            </a:rPr>
            <a:t>c</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5A275A3E-57F8-8248-B7C3-8FAF9020B8BF}" type="datetimeFigureOut">
              <a:rPr lang="en-US"/>
              <a:pPr>
                <a:defRPr/>
              </a:pPr>
              <a:t>9/9/2021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A3ED8FE7-E945-F741-893E-8DC76FFB271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90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F48D306-1EE0-D44C-96CD-72CD715548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estimates nearly 2/3 of all industries are water dependent.   Water defines WI and its economy.   Demographic projections foresee an influx of population as dry regions of the US experience increasing water stress</a:t>
            </a:r>
          </a:p>
        </p:txBody>
      </p:sp>
      <p:sp>
        <p:nvSpPr>
          <p:cNvPr id="4" name="Slide Number Placeholder 3"/>
          <p:cNvSpPr>
            <a:spLocks noGrp="1"/>
          </p:cNvSpPr>
          <p:nvPr>
            <p:ph type="sldNum" sz="quarter" idx="5"/>
          </p:nvPr>
        </p:nvSpPr>
        <p:spPr/>
        <p:txBody>
          <a:bodyPr/>
          <a:lstStyle/>
          <a:p>
            <a:pPr>
              <a:defRPr/>
            </a:pPr>
            <a:fld id="{17E98BF2-1690-48B7-9F59-EFF0B86BBEF2}" type="slidenum">
              <a:rPr lang="en-US" smtClean="0"/>
              <a:pPr>
                <a:defRPr/>
              </a:pPr>
              <a:t>3</a:t>
            </a:fld>
            <a:endParaRPr lang="en-US"/>
          </a:p>
        </p:txBody>
      </p:sp>
    </p:spTree>
    <p:extLst>
      <p:ext uri="{BB962C8B-B14F-4D97-AF65-F5344CB8AC3E}">
        <p14:creationId xmlns:p14="http://schemas.microsoft.com/office/powerpoint/2010/main" val="202058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Grad enrollments are up slightly this year. – we believe the result of marketing effort .    Caroline works for Wilderness Soc,   Steve VA DNR, Emily is the Freshwater Strategy Dir UWGB</a:t>
            </a:r>
          </a:p>
        </p:txBody>
      </p:sp>
      <p:sp>
        <p:nvSpPr>
          <p:cNvPr id="4" name="Slide Number Placeholder 3"/>
          <p:cNvSpPr>
            <a:spLocks noGrp="1"/>
          </p:cNvSpPr>
          <p:nvPr>
            <p:ph type="sldNum" sz="quarter" idx="5"/>
          </p:nvPr>
        </p:nvSpPr>
        <p:spPr/>
        <p:txBody>
          <a:bodyPr/>
          <a:lstStyle/>
          <a:p>
            <a:fld id="{B92047D1-7A13-4463-A9B2-C7E18665AE22}" type="slidenum">
              <a:rPr lang="en-US" smtClean="0"/>
              <a:t>4</a:t>
            </a:fld>
            <a:endParaRPr lang="en-US"/>
          </a:p>
        </p:txBody>
      </p:sp>
    </p:spTree>
    <p:extLst>
      <p:ext uri="{BB962C8B-B14F-4D97-AF65-F5344CB8AC3E}">
        <p14:creationId xmlns:p14="http://schemas.microsoft.com/office/powerpoint/2010/main" val="275508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CE0DD879-20CB-1445-AE17-8AB468B4E04E}"/>
              </a:ext>
            </a:extLst>
          </p:cNvPr>
          <p:cNvSpPr>
            <a:spLocks noGrp="1" noRot="1" noChangeAspect="1" noTextEdit="1"/>
          </p:cNvSpPr>
          <p:nvPr>
            <p:ph type="sldImg"/>
          </p:nvPr>
        </p:nvSpPr>
        <p:spPr>
          <a:ln/>
        </p:spPr>
      </p:sp>
      <p:sp>
        <p:nvSpPr>
          <p:cNvPr id="105474" name="Notes Placeholder 2">
            <a:extLst>
              <a:ext uri="{FF2B5EF4-FFF2-40B4-BE49-F238E27FC236}">
                <a16:creationId xmlns:a16="http://schemas.microsoft.com/office/drawing/2014/main" id="{31BAA269-A33A-9E4C-AB0A-11371CE32A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5613" eaLnBrk="1" hangingPunct="1">
              <a:spcBef>
                <a:spcPct val="0"/>
              </a:spcBef>
            </a:pPr>
            <a:r>
              <a:rPr lang="en-US" altLang="en-US" b="1">
                <a:latin typeface="Calibri" panose="020F0502020204030204" pitchFamily="34" charset="0"/>
                <a:ea typeface="ＭＳ Ｐゴシック" panose="020B0600070205080204" pitchFamily="34" charset="-128"/>
              </a:rPr>
              <a:t>Figure 1.</a:t>
            </a:r>
            <a:r>
              <a:rPr lang="en-US" altLang="en-US">
                <a:latin typeface="Calibri" panose="020F0502020204030204" pitchFamily="34" charset="0"/>
                <a:ea typeface="ＭＳ Ｐゴシック" panose="020B0600070205080204" pitchFamily="34" charset="-128"/>
              </a:rPr>
              <a:t> Intersex scoring for histological sections of gonad from control males and FHM males exposed to 40 μg/L metformin for 360 days. Intersexuality was scored on a 0-7 scale. a) Error bars represent ±SEM. N=: control males, 17; treated males, 16. Metformin-treated males were found to have a significantly higher intersexuality score; independent samples T-test, p&lt;0.001. Representative histology slides are shown as follows: b) normal male testis, as seen in a control male FHM; c) intersex score of 2, infrequent perinucleolar follicles (PNF) scattered throughout otherwise normal testis, here in an exposed male fish; d) score of 3, frequent PNF scattered throughout testis, seen in an exposed male; e) score of 4, frequent PNF and possibly cortical alveolar oocytes (CAO) clumping throughout testis; f) score of 5, less than 50% of testis is composed of PNF, CAO, and possibly also early or late vitellogenic oocytes (EVO,LVO); g) score of 6, &gt;50% of testis composed of PNF, CAO, EVO, LVO, and possibly mature oocytes (MSO); h) stage 7, 100% conversion of gonad to oocytes of varying stages. </a:t>
            </a:r>
          </a:p>
          <a:p>
            <a:pPr defTabSz="455613"/>
            <a:endParaRPr lang="en-US" altLang="en-US">
              <a:latin typeface="Times New Roman" panose="02020603050405020304" pitchFamily="18" charset="0"/>
              <a:ea typeface="ＭＳ Ｐゴシック" panose="020B0600070205080204" pitchFamily="34" charset="-128"/>
            </a:endParaRPr>
          </a:p>
        </p:txBody>
      </p:sp>
      <p:sp>
        <p:nvSpPr>
          <p:cNvPr id="105475" name="Slide Number Placeholder 3">
            <a:extLst>
              <a:ext uri="{FF2B5EF4-FFF2-40B4-BE49-F238E27FC236}">
                <a16:creationId xmlns:a16="http://schemas.microsoft.com/office/drawing/2014/main" id="{AA15E640-6B17-EA40-AAED-A1C409E391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F6A84D5-71A8-DE41-80C5-1A414843F4F2}" type="slidenum">
              <a:rPr lang="en-US" altLang="en-US">
                <a:solidFill>
                  <a:srgbClr val="000000"/>
                </a:solidFill>
                <a:latin typeface="Calibri" panose="020F0502020204030204" pitchFamily="34" charset="0"/>
              </a:rPr>
              <a:pPr>
                <a:spcBef>
                  <a:spcPct val="0"/>
                </a:spcBef>
              </a:pPr>
              <a:t>17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ＭＳ Ｐゴシック" charset="-128"/>
              </a:rPr>
              <a:t>Results from this study indicate that 5 of the 7 different chemical mixtures representing concentrations of the 5 individual chemicals measured at seven different locations in Lake Michigan significantly altered the relative expression of at least one of the three transcripts. </a:t>
            </a:r>
          </a:p>
        </p:txBody>
      </p:sp>
      <p:sp>
        <p:nvSpPr>
          <p:cNvPr id="129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2527F06-5000-DA44-B5EB-8FF4CDAEC381}" type="slidenum">
              <a:rPr lang="en-US" altLang="en-US">
                <a:solidFill>
                  <a:srgbClr val="FFFFFF"/>
                </a:solidFill>
              </a:rPr>
              <a:pPr>
                <a:spcBef>
                  <a:spcPct val="0"/>
                </a:spcBef>
              </a:pPr>
              <a:t>19</a:t>
            </a:fld>
            <a:endParaRPr lang="en-US" altLang="en-US">
              <a:solidFill>
                <a:srgbClr val="FFFF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 chemistry upstream and downstream from WWTP</a:t>
            </a:r>
          </a:p>
          <a:p>
            <a:r>
              <a:rPr lang="en-US" dirty="0"/>
              <a:t>See differences in response?</a:t>
            </a:r>
          </a:p>
          <a:p>
            <a:r>
              <a:rPr lang="en-US" dirty="0"/>
              <a:t>What pathways associated with that response?</a:t>
            </a:r>
          </a:p>
          <a:p>
            <a:r>
              <a:rPr lang="en-US" dirty="0"/>
              <a:t>Are they linked to known modes of action of chemicals</a:t>
            </a:r>
          </a:p>
          <a:p>
            <a:r>
              <a:rPr lang="en-US" dirty="0"/>
              <a:t>Are there new genomic signatures that point to unmeasured impacts/new biomarkers</a:t>
            </a:r>
          </a:p>
          <a:p>
            <a:endParaRPr lang="en-US" dirty="0"/>
          </a:p>
        </p:txBody>
      </p:sp>
      <p:sp>
        <p:nvSpPr>
          <p:cNvPr id="4" name="Slide Number Placeholder 3"/>
          <p:cNvSpPr>
            <a:spLocks noGrp="1"/>
          </p:cNvSpPr>
          <p:nvPr>
            <p:ph type="sldNum" sz="quarter" idx="5"/>
          </p:nvPr>
        </p:nvSpPr>
        <p:spPr/>
        <p:txBody>
          <a:bodyPr/>
          <a:lstStyle/>
          <a:p>
            <a:pPr>
              <a:defRPr/>
            </a:pPr>
            <a:fld id="{1F48D306-1EE0-D44C-96CD-72CD71554895}" type="slidenum">
              <a:rPr lang="en-US" altLang="en-US" smtClean="0"/>
              <a:pPr>
                <a:defRPr/>
              </a:pPr>
              <a:t>22</a:t>
            </a:fld>
            <a:endParaRPr lang="en-US" altLang="en-US"/>
          </a:p>
        </p:txBody>
      </p:sp>
    </p:spTree>
    <p:extLst>
      <p:ext uri="{BB962C8B-B14F-4D97-AF65-F5344CB8AC3E}">
        <p14:creationId xmlns:p14="http://schemas.microsoft.com/office/powerpoint/2010/main" val="395607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 early warning and non-invasive monitoring for diseases.   Are also studying the microbiome of sewar systems – potential source of antibiotic resistant bacteria </a:t>
            </a:r>
          </a:p>
        </p:txBody>
      </p:sp>
      <p:sp>
        <p:nvSpPr>
          <p:cNvPr id="4" name="Slide Number Placeholder 3"/>
          <p:cNvSpPr>
            <a:spLocks noGrp="1"/>
          </p:cNvSpPr>
          <p:nvPr>
            <p:ph type="sldNum" sz="quarter" idx="5"/>
          </p:nvPr>
        </p:nvSpPr>
        <p:spPr/>
        <p:txBody>
          <a:bodyPr/>
          <a:lstStyle/>
          <a:p>
            <a:fld id="{B92047D1-7A13-4463-A9B2-C7E18665AE22}" type="slidenum">
              <a:rPr lang="en-US" smtClean="0"/>
              <a:t>24</a:t>
            </a:fld>
            <a:endParaRPr lang="en-US"/>
          </a:p>
        </p:txBody>
      </p:sp>
    </p:spTree>
    <p:extLst>
      <p:ext uri="{BB962C8B-B14F-4D97-AF65-F5344CB8AC3E}">
        <p14:creationId xmlns:p14="http://schemas.microsoft.com/office/powerpoint/2010/main" val="211133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E98BF2-1690-48B7-9F59-EFF0B86BBEF2}" type="slidenum">
              <a:rPr lang="en-US" smtClean="0"/>
              <a:pPr>
                <a:defRPr/>
              </a:pPr>
              <a:t>25</a:t>
            </a:fld>
            <a:endParaRPr lang="en-US"/>
          </a:p>
        </p:txBody>
      </p:sp>
    </p:spTree>
    <p:extLst>
      <p:ext uri="{BB962C8B-B14F-4D97-AF65-F5344CB8AC3E}">
        <p14:creationId xmlns:p14="http://schemas.microsoft.com/office/powerpoint/2010/main" val="400313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Superior – water temps rising 2x air temps – offshore L </a:t>
            </a:r>
            <a:r>
              <a:rPr lang="en-US" dirty="0" err="1"/>
              <a:t>Mich</a:t>
            </a:r>
            <a:r>
              <a:rPr lang="en-US" dirty="0"/>
              <a:t> &gt;80 F – unheard of </a:t>
            </a:r>
          </a:p>
        </p:txBody>
      </p:sp>
      <p:sp>
        <p:nvSpPr>
          <p:cNvPr id="4" name="Slide Number Placeholder 3"/>
          <p:cNvSpPr>
            <a:spLocks noGrp="1"/>
          </p:cNvSpPr>
          <p:nvPr>
            <p:ph type="sldNum" sz="quarter" idx="5"/>
          </p:nvPr>
        </p:nvSpPr>
        <p:spPr/>
        <p:txBody>
          <a:bodyPr/>
          <a:lstStyle/>
          <a:p>
            <a:pPr>
              <a:defRPr/>
            </a:pPr>
            <a:fld id="{17E98BF2-1690-48B7-9F59-EFF0B86BBEF2}" type="slidenum">
              <a:rPr lang="en-US" smtClean="0"/>
              <a:pPr>
                <a:defRPr/>
              </a:pPr>
              <a:t>26</a:t>
            </a:fld>
            <a:endParaRPr lang="en-US"/>
          </a:p>
        </p:txBody>
      </p:sp>
    </p:spTree>
    <p:extLst>
      <p:ext uri="{BB962C8B-B14F-4D97-AF65-F5344CB8AC3E}">
        <p14:creationId xmlns:p14="http://schemas.microsoft.com/office/powerpoint/2010/main" val="2015716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03412-2698-4AA6-9B96-6FA6E0D713EA}" type="slidenum">
              <a:rPr lang="en-US" smtClean="0"/>
              <a:t>30</a:t>
            </a:fld>
            <a:endParaRPr lang="en-US"/>
          </a:p>
        </p:txBody>
      </p:sp>
    </p:spTree>
    <p:extLst>
      <p:ext uri="{BB962C8B-B14F-4D97-AF65-F5344CB8AC3E}">
        <p14:creationId xmlns:p14="http://schemas.microsoft.com/office/powerpoint/2010/main" val="366390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F7382-3276-B347-AC66-A8D675FCD525}" type="slidenum">
              <a:rPr lang="en-US" altLang="en-US"/>
              <a:pPr>
                <a:defRPr/>
              </a:pPr>
              <a:t>‹#›</a:t>
            </a:fld>
            <a:endParaRPr lang="en-US" altLang="en-US"/>
          </a:p>
        </p:txBody>
      </p:sp>
    </p:spTree>
    <p:extLst>
      <p:ext uri="{BB962C8B-B14F-4D97-AF65-F5344CB8AC3E}">
        <p14:creationId xmlns:p14="http://schemas.microsoft.com/office/powerpoint/2010/main" val="157107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36CEC7-44D3-7345-861D-4FA22E684B7E}" type="slidenum">
              <a:rPr lang="en-US" altLang="en-US"/>
              <a:pPr>
                <a:defRPr/>
              </a:pPr>
              <a:t>‹#›</a:t>
            </a:fld>
            <a:endParaRPr lang="en-US" altLang="en-US"/>
          </a:p>
        </p:txBody>
      </p:sp>
    </p:spTree>
    <p:extLst>
      <p:ext uri="{BB962C8B-B14F-4D97-AF65-F5344CB8AC3E}">
        <p14:creationId xmlns:p14="http://schemas.microsoft.com/office/powerpoint/2010/main" val="3461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DE6FA2-2262-4E48-86AD-2FD20C0A812D}" type="slidenum">
              <a:rPr lang="en-US" altLang="en-US"/>
              <a:pPr>
                <a:defRPr/>
              </a:pPr>
              <a:t>‹#›</a:t>
            </a:fld>
            <a:endParaRPr lang="en-US" altLang="en-US"/>
          </a:p>
        </p:txBody>
      </p:sp>
    </p:spTree>
    <p:extLst>
      <p:ext uri="{BB962C8B-B14F-4D97-AF65-F5344CB8AC3E}">
        <p14:creationId xmlns:p14="http://schemas.microsoft.com/office/powerpoint/2010/main" val="203079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0B80E11-20AB-304E-A55C-A11A1F159538}" type="slidenum">
              <a:rPr lang="en-US" altLang="en-US"/>
              <a:pPr>
                <a:defRPr/>
              </a:pPr>
              <a:t>‹#›</a:t>
            </a:fld>
            <a:endParaRPr lang="en-US" altLang="en-US"/>
          </a:p>
        </p:txBody>
      </p:sp>
    </p:spTree>
    <p:extLst>
      <p:ext uri="{BB962C8B-B14F-4D97-AF65-F5344CB8AC3E}">
        <p14:creationId xmlns:p14="http://schemas.microsoft.com/office/powerpoint/2010/main" val="1651140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6B4207-15E1-7742-910A-8513F471AFEB}" type="slidenum">
              <a:rPr lang="en-US" altLang="en-US"/>
              <a:pPr>
                <a:defRPr/>
              </a:pPr>
              <a:t>‹#›</a:t>
            </a:fld>
            <a:endParaRPr lang="en-US" altLang="en-US"/>
          </a:p>
        </p:txBody>
      </p:sp>
    </p:spTree>
    <p:extLst>
      <p:ext uri="{BB962C8B-B14F-4D97-AF65-F5344CB8AC3E}">
        <p14:creationId xmlns:p14="http://schemas.microsoft.com/office/powerpoint/2010/main" val="931554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fld id="{F1B12B94-CECE-2144-A571-98FCE3F7896F}" type="datetimeFigureOut">
              <a:rPr lang="en-US" altLang="en-US"/>
              <a:pPr>
                <a:defRPr/>
              </a:pPr>
              <a:t>9/9/2021</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88B98C18-4B1A-1346-92C3-0094AEEF4333}" type="slidenum">
              <a:rPr lang="en-US" altLang="en-US"/>
              <a:pPr>
                <a:defRPr/>
              </a:pPr>
              <a:t>‹#›</a:t>
            </a:fld>
            <a:endParaRPr lang="en-US" altLang="en-US"/>
          </a:p>
        </p:txBody>
      </p:sp>
    </p:spTree>
    <p:extLst>
      <p:ext uri="{BB962C8B-B14F-4D97-AF65-F5344CB8AC3E}">
        <p14:creationId xmlns:p14="http://schemas.microsoft.com/office/powerpoint/2010/main" val="95468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35AC415E-D869-854E-A4E7-C12C5F01FABD}" type="datetimeFigureOut">
              <a:rPr lang="en-US" altLang="en-US"/>
              <a:pPr>
                <a:defRPr/>
              </a:pPr>
              <a:t>9/9/2021</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6B77D692-F0C7-A747-9AF0-E34ADD2783B2}" type="slidenum">
              <a:rPr lang="en-US" altLang="en-US"/>
              <a:pPr>
                <a:defRPr/>
              </a:pPr>
              <a:t>‹#›</a:t>
            </a:fld>
            <a:endParaRPr lang="en-US" altLang="en-US"/>
          </a:p>
        </p:txBody>
      </p:sp>
    </p:spTree>
    <p:extLst>
      <p:ext uri="{BB962C8B-B14F-4D97-AF65-F5344CB8AC3E}">
        <p14:creationId xmlns:p14="http://schemas.microsoft.com/office/powerpoint/2010/main" val="1615629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BED0B066-8361-2840-92DD-10AAA4C62A89}" type="datetimeFigureOut">
              <a:rPr lang="en-US" altLang="en-US"/>
              <a:pPr>
                <a:defRPr/>
              </a:pPr>
              <a:t>9/9/2021</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C37D758-7F66-9B40-9BBE-46869C667B2E}" type="slidenum">
              <a:rPr lang="en-US" altLang="en-US"/>
              <a:pPr>
                <a:defRPr/>
              </a:pPr>
              <a:t>‹#›</a:t>
            </a:fld>
            <a:endParaRPr lang="en-US" altLang="en-US"/>
          </a:p>
        </p:txBody>
      </p:sp>
    </p:spTree>
    <p:extLst>
      <p:ext uri="{BB962C8B-B14F-4D97-AF65-F5344CB8AC3E}">
        <p14:creationId xmlns:p14="http://schemas.microsoft.com/office/powerpoint/2010/main" val="1096177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a:defRPr/>
            </a:lvl1pPr>
          </a:lstStyle>
          <a:p>
            <a:pPr>
              <a:defRPr/>
            </a:pPr>
            <a:fld id="{A1823730-86E8-D143-9EF9-1EE7DB2B75C8}" type="datetimeFigureOut">
              <a:rPr lang="en-US" altLang="en-US"/>
              <a:pPr>
                <a:defRPr/>
              </a:pPr>
              <a:t>9/9/2021</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547C3413-1CE8-8143-8A7A-751997843D06}" type="slidenum">
              <a:rPr lang="en-US" altLang="en-US"/>
              <a:pPr>
                <a:defRPr/>
              </a:pPr>
              <a:t>‹#›</a:t>
            </a:fld>
            <a:endParaRPr lang="en-US" altLang="en-US"/>
          </a:p>
        </p:txBody>
      </p:sp>
    </p:spTree>
    <p:extLst>
      <p:ext uri="{BB962C8B-B14F-4D97-AF65-F5344CB8AC3E}">
        <p14:creationId xmlns:p14="http://schemas.microsoft.com/office/powerpoint/2010/main" val="186328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a:defRPr/>
            </a:lvl1pPr>
          </a:lstStyle>
          <a:p>
            <a:pPr>
              <a:defRPr/>
            </a:pPr>
            <a:fld id="{4BFA8AC8-EEAE-4A44-8560-2CA9D7A38D21}" type="datetimeFigureOut">
              <a:rPr lang="en-US" altLang="en-US"/>
              <a:pPr>
                <a:defRPr/>
              </a:pPr>
              <a:t>9/9/2021</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5D85C1DC-C561-C84D-A03D-C69A77BBC25F}" type="slidenum">
              <a:rPr lang="en-US" altLang="en-US"/>
              <a:pPr>
                <a:defRPr/>
              </a:pPr>
              <a:t>‹#›</a:t>
            </a:fld>
            <a:endParaRPr lang="en-US" altLang="en-US"/>
          </a:p>
        </p:txBody>
      </p:sp>
    </p:spTree>
    <p:extLst>
      <p:ext uri="{BB962C8B-B14F-4D97-AF65-F5344CB8AC3E}">
        <p14:creationId xmlns:p14="http://schemas.microsoft.com/office/powerpoint/2010/main" val="598564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a:defRPr/>
            </a:lvl1pPr>
          </a:lstStyle>
          <a:p>
            <a:pPr>
              <a:defRPr/>
            </a:pPr>
            <a:fld id="{830F8255-4604-E148-A2DB-CC09B3475E31}" type="datetimeFigureOut">
              <a:rPr lang="en-US" altLang="en-US"/>
              <a:pPr>
                <a:defRPr/>
              </a:pPr>
              <a:t>9/9/2021</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54A84B3C-7E4A-6A4A-8833-E4C09EDB5BFF}" type="slidenum">
              <a:rPr lang="en-US" altLang="en-US"/>
              <a:pPr>
                <a:defRPr/>
              </a:pPr>
              <a:t>‹#›</a:t>
            </a:fld>
            <a:endParaRPr lang="en-US" altLang="en-US"/>
          </a:p>
        </p:txBody>
      </p:sp>
    </p:spTree>
    <p:extLst>
      <p:ext uri="{BB962C8B-B14F-4D97-AF65-F5344CB8AC3E}">
        <p14:creationId xmlns:p14="http://schemas.microsoft.com/office/powerpoint/2010/main" val="125396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5BBA1-9F9D-4B43-9575-D3C9B674E69B}" type="slidenum">
              <a:rPr lang="en-US" altLang="en-US"/>
              <a:pPr>
                <a:defRPr/>
              </a:pPr>
              <a:t>‹#›</a:t>
            </a:fld>
            <a:endParaRPr lang="en-US" altLang="en-US"/>
          </a:p>
        </p:txBody>
      </p:sp>
    </p:spTree>
    <p:extLst>
      <p:ext uri="{BB962C8B-B14F-4D97-AF65-F5344CB8AC3E}">
        <p14:creationId xmlns:p14="http://schemas.microsoft.com/office/powerpoint/2010/main" val="1705563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8608CBFC-B581-3F41-94A2-3556FE2EBABF}" type="datetimeFigureOut">
              <a:rPr lang="en-US" altLang="en-US"/>
              <a:pPr>
                <a:defRPr/>
              </a:pPr>
              <a:t>9/9/2021</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82D0A15F-AB38-CE46-B3A4-C715C8466127}" type="slidenum">
              <a:rPr lang="en-US" altLang="en-US"/>
              <a:pPr>
                <a:defRPr/>
              </a:pPr>
              <a:t>‹#›</a:t>
            </a:fld>
            <a:endParaRPr lang="en-US" altLang="en-US"/>
          </a:p>
        </p:txBody>
      </p:sp>
    </p:spTree>
    <p:extLst>
      <p:ext uri="{BB962C8B-B14F-4D97-AF65-F5344CB8AC3E}">
        <p14:creationId xmlns:p14="http://schemas.microsoft.com/office/powerpoint/2010/main" val="2115516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449B929-05A7-0A45-B8B7-B60B11D23F49}" type="datetimeFigureOut">
              <a:rPr lang="en-US" altLang="en-US"/>
              <a:pPr>
                <a:defRPr/>
              </a:pPr>
              <a:t>9/9/2021</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786E205E-06AD-F64A-9471-40A0118D090A}" type="slidenum">
              <a:rPr lang="en-US" altLang="en-US"/>
              <a:pPr>
                <a:defRPr/>
              </a:pPr>
              <a:t>‹#›</a:t>
            </a:fld>
            <a:endParaRPr lang="en-US" altLang="en-US"/>
          </a:p>
        </p:txBody>
      </p:sp>
    </p:spTree>
    <p:extLst>
      <p:ext uri="{BB962C8B-B14F-4D97-AF65-F5344CB8AC3E}">
        <p14:creationId xmlns:p14="http://schemas.microsoft.com/office/powerpoint/2010/main" val="1748589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2C7014A2-A95B-204B-9E7F-EFD08E150AEE}" type="datetimeFigureOut">
              <a:rPr lang="en-US" altLang="en-US"/>
              <a:pPr>
                <a:defRPr/>
              </a:pPr>
              <a:t>9/9/2021</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0E89C701-DA3F-8E46-B906-27003D960548}" type="slidenum">
              <a:rPr lang="en-US" altLang="en-US"/>
              <a:pPr>
                <a:defRPr/>
              </a:pPr>
              <a:t>‹#›</a:t>
            </a:fld>
            <a:endParaRPr lang="en-US" altLang="en-US"/>
          </a:p>
        </p:txBody>
      </p:sp>
    </p:spTree>
    <p:extLst>
      <p:ext uri="{BB962C8B-B14F-4D97-AF65-F5344CB8AC3E}">
        <p14:creationId xmlns:p14="http://schemas.microsoft.com/office/powerpoint/2010/main" val="228588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0E651DF3-DD2C-3C43-8B75-68B77C87CDAC}" type="datetimeFigureOut">
              <a:rPr lang="en-US" altLang="en-US"/>
              <a:pPr>
                <a:defRPr/>
              </a:pPr>
              <a:t>9/9/2021</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FCC2EE62-1416-064D-8A02-91727FDF0C47}" type="slidenum">
              <a:rPr lang="en-US" altLang="en-US"/>
              <a:pPr>
                <a:defRPr/>
              </a:pPr>
              <a:t>‹#›</a:t>
            </a:fld>
            <a:endParaRPr lang="en-US" altLang="en-US"/>
          </a:p>
        </p:txBody>
      </p:sp>
    </p:spTree>
    <p:extLst>
      <p:ext uri="{BB962C8B-B14F-4D97-AF65-F5344CB8AC3E}">
        <p14:creationId xmlns:p14="http://schemas.microsoft.com/office/powerpoint/2010/main" val="42204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7A31C36C-5708-2741-B64E-FA8DE8788BE1}" type="datetimeFigureOut">
              <a:rPr lang="en-US" altLang="en-US"/>
              <a:pPr>
                <a:defRPr/>
              </a:pPr>
              <a:t>9/9/2021</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66D9D2B-5B26-7043-B5BD-2EDD50DBB760}" type="slidenum">
              <a:rPr lang="en-US" altLang="en-US"/>
              <a:pPr>
                <a:defRPr/>
              </a:pPr>
              <a:t>‹#›</a:t>
            </a:fld>
            <a:endParaRPr lang="en-US" altLang="en-US"/>
          </a:p>
        </p:txBody>
      </p:sp>
    </p:spTree>
    <p:extLst>
      <p:ext uri="{BB962C8B-B14F-4D97-AF65-F5344CB8AC3E}">
        <p14:creationId xmlns:p14="http://schemas.microsoft.com/office/powerpoint/2010/main" val="66120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AEA875-8134-CB41-9C07-7D8DDC57CECF}" type="slidenum">
              <a:rPr lang="en-US" altLang="en-US"/>
              <a:pPr>
                <a:defRPr/>
              </a:pPr>
              <a:t>‹#›</a:t>
            </a:fld>
            <a:endParaRPr lang="en-US" altLang="en-US"/>
          </a:p>
        </p:txBody>
      </p:sp>
    </p:spTree>
    <p:extLst>
      <p:ext uri="{BB962C8B-B14F-4D97-AF65-F5344CB8AC3E}">
        <p14:creationId xmlns:p14="http://schemas.microsoft.com/office/powerpoint/2010/main" val="79331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9D4AB7-F0C3-D040-9B08-9EE64274BD06}" type="slidenum">
              <a:rPr lang="en-US" altLang="en-US"/>
              <a:pPr>
                <a:defRPr/>
              </a:pPr>
              <a:t>‹#›</a:t>
            </a:fld>
            <a:endParaRPr lang="en-US" altLang="en-US"/>
          </a:p>
        </p:txBody>
      </p:sp>
    </p:spTree>
    <p:extLst>
      <p:ext uri="{BB962C8B-B14F-4D97-AF65-F5344CB8AC3E}">
        <p14:creationId xmlns:p14="http://schemas.microsoft.com/office/powerpoint/2010/main" val="172470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52FFB1-DC06-474D-B925-55624305C9B7}" type="slidenum">
              <a:rPr lang="en-US" altLang="en-US"/>
              <a:pPr>
                <a:defRPr/>
              </a:pPr>
              <a:t>‹#›</a:t>
            </a:fld>
            <a:endParaRPr lang="en-US" altLang="en-US"/>
          </a:p>
        </p:txBody>
      </p:sp>
    </p:spTree>
    <p:extLst>
      <p:ext uri="{BB962C8B-B14F-4D97-AF65-F5344CB8AC3E}">
        <p14:creationId xmlns:p14="http://schemas.microsoft.com/office/powerpoint/2010/main" val="442736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A9087B-473A-1D4D-84F7-4C86F9692A44}" type="slidenum">
              <a:rPr lang="en-US" altLang="en-US"/>
              <a:pPr>
                <a:defRPr/>
              </a:pPr>
              <a:t>‹#›</a:t>
            </a:fld>
            <a:endParaRPr lang="en-US" altLang="en-US"/>
          </a:p>
        </p:txBody>
      </p:sp>
    </p:spTree>
    <p:extLst>
      <p:ext uri="{BB962C8B-B14F-4D97-AF65-F5344CB8AC3E}">
        <p14:creationId xmlns:p14="http://schemas.microsoft.com/office/powerpoint/2010/main" val="3331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2DB300-FE9B-9649-AEC2-D73C1387DD40}" type="slidenum">
              <a:rPr lang="en-US" altLang="en-US"/>
              <a:pPr>
                <a:defRPr/>
              </a:pPr>
              <a:t>‹#›</a:t>
            </a:fld>
            <a:endParaRPr lang="en-US" altLang="en-US"/>
          </a:p>
        </p:txBody>
      </p:sp>
    </p:spTree>
    <p:extLst>
      <p:ext uri="{BB962C8B-B14F-4D97-AF65-F5344CB8AC3E}">
        <p14:creationId xmlns:p14="http://schemas.microsoft.com/office/powerpoint/2010/main" val="161019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05274D-2EF4-8A4B-845D-9C5E01C9A248}" type="slidenum">
              <a:rPr lang="en-US" altLang="en-US"/>
              <a:pPr>
                <a:defRPr/>
              </a:pPr>
              <a:t>‹#›</a:t>
            </a:fld>
            <a:endParaRPr lang="en-US" altLang="en-US"/>
          </a:p>
        </p:txBody>
      </p:sp>
    </p:spTree>
    <p:extLst>
      <p:ext uri="{BB962C8B-B14F-4D97-AF65-F5344CB8AC3E}">
        <p14:creationId xmlns:p14="http://schemas.microsoft.com/office/powerpoint/2010/main" val="213589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B68C78-C1E0-2742-9FA3-A25840DCF3F4}" type="slidenum">
              <a:rPr lang="en-US" altLang="en-US"/>
              <a:pPr>
                <a:defRPr/>
              </a:pPr>
              <a:t>‹#›</a:t>
            </a:fld>
            <a:endParaRPr lang="en-US" altLang="en-US"/>
          </a:p>
        </p:txBody>
      </p:sp>
    </p:spTree>
    <p:extLst>
      <p:ext uri="{BB962C8B-B14F-4D97-AF65-F5344CB8AC3E}">
        <p14:creationId xmlns:p14="http://schemas.microsoft.com/office/powerpoint/2010/main" val="668000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1B49962D-E4BE-404C-B4C3-D205D6C05D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487" r:id="rId1"/>
    <p:sldLayoutId id="2147486488" r:id="rId2"/>
    <p:sldLayoutId id="2147486489" r:id="rId3"/>
    <p:sldLayoutId id="2147486490" r:id="rId4"/>
    <p:sldLayoutId id="2147486491" r:id="rId5"/>
    <p:sldLayoutId id="2147486492" r:id="rId6"/>
    <p:sldLayoutId id="2147486493" r:id="rId7"/>
    <p:sldLayoutId id="2147486494" r:id="rId8"/>
    <p:sldLayoutId id="2147486495" r:id="rId9"/>
    <p:sldLayoutId id="2147486496" r:id="rId10"/>
    <p:sldLayoutId id="2147486497" r:id="rId11"/>
    <p:sldLayoutId id="2147486498" r:id="rId12"/>
    <p:sldLayoutId id="2147486499"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6FB9C69C-4ACC-BB40-B4E3-D97467023B05}" type="datetimeFigureOut">
              <a:rPr lang="en-US" altLang="en-US"/>
              <a:pPr>
                <a:defRPr/>
              </a:pPr>
              <a:t>9/9/2021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76EA8A3B-CC46-984F-9A97-A939EF460A0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23" r:id="rId1"/>
    <p:sldLayoutId id="2147486524" r:id="rId2"/>
    <p:sldLayoutId id="2147486525" r:id="rId3"/>
    <p:sldLayoutId id="2147486526" r:id="rId4"/>
    <p:sldLayoutId id="2147486527" r:id="rId5"/>
    <p:sldLayoutId id="2147486528" r:id="rId6"/>
    <p:sldLayoutId id="2147486529" r:id="rId7"/>
    <p:sldLayoutId id="2147486530" r:id="rId8"/>
    <p:sldLayoutId id="2147486531" r:id="rId9"/>
    <p:sldLayoutId id="2147486532" r:id="rId10"/>
    <p:sldLayoutId id="214748653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0.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5.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52.png"/><Relationship Id="rId4" Type="http://schemas.openxmlformats.org/officeDocument/2006/relationships/image" Target="../media/image151.png"/></Relationships>
</file>

<file path=ppt/slides/_rels/slide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56.png"/><Relationship Id="rId5" Type="http://schemas.openxmlformats.org/officeDocument/2006/relationships/image" Target="../media/image155.emf"/><Relationship Id="rId4" Type="http://schemas.openxmlformats.org/officeDocument/2006/relationships/image" Target="../media/image154.png"/></Relationships>
</file>

<file path=ppt/slides/_rels/slide27.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slideLayout" Target="../slideLayouts/slideLayout20.xml"/><Relationship Id="rId4" Type="http://schemas.openxmlformats.org/officeDocument/2006/relationships/image" Target="../media/image159.png"/></Relationships>
</file>

<file path=ppt/slides/_rels/slide2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jpg"/><Relationship Id="rId2" Type="http://schemas.openxmlformats.org/officeDocument/2006/relationships/image" Target="../media/image160.png"/><Relationship Id="rId1" Type="http://schemas.openxmlformats.org/officeDocument/2006/relationships/slideLayout" Target="../slideLayouts/slideLayout20.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 Id="rId9" Type="http://schemas.openxmlformats.org/officeDocument/2006/relationships/image" Target="../media/image167.jpg"/></Relationships>
</file>

<file path=ppt/slides/_rels/slide2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0.xml"/><Relationship Id="rId5" Type="http://schemas.openxmlformats.org/officeDocument/2006/relationships/image" Target="../media/image171.jpg"/><Relationship Id="rId4" Type="http://schemas.openxmlformats.org/officeDocument/2006/relationships/image" Target="../media/image17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png"/></Relationships>
</file>

<file path=ppt/slides/_rels/slide3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2.emf"/><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Layout" Target="../slideLayouts/slideLayout15.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6" Type="http://schemas.openxmlformats.org/officeDocument/2006/relationships/image" Target="../media/image39.svg"/><Relationship Id="rId21" Type="http://schemas.openxmlformats.org/officeDocument/2006/relationships/image" Target="../media/image34.png"/><Relationship Id="rId42" Type="http://schemas.openxmlformats.org/officeDocument/2006/relationships/image" Target="../media/image55.svg"/><Relationship Id="rId47" Type="http://schemas.openxmlformats.org/officeDocument/2006/relationships/image" Target="../media/image60.png"/><Relationship Id="rId63" Type="http://schemas.openxmlformats.org/officeDocument/2006/relationships/image" Target="../media/image76.png"/><Relationship Id="rId68" Type="http://schemas.openxmlformats.org/officeDocument/2006/relationships/image" Target="../media/image81.png"/><Relationship Id="rId84" Type="http://schemas.openxmlformats.org/officeDocument/2006/relationships/image" Target="../media/image97.png"/><Relationship Id="rId89" Type="http://schemas.openxmlformats.org/officeDocument/2006/relationships/image" Target="../media/image102.jpg"/><Relationship Id="rId16" Type="http://schemas.openxmlformats.org/officeDocument/2006/relationships/image" Target="../media/image29.svg"/><Relationship Id="rId11" Type="http://schemas.openxmlformats.org/officeDocument/2006/relationships/image" Target="../media/image24.png"/><Relationship Id="rId32" Type="http://schemas.openxmlformats.org/officeDocument/2006/relationships/image" Target="../media/image45.svg"/><Relationship Id="rId37" Type="http://schemas.openxmlformats.org/officeDocument/2006/relationships/image" Target="../media/image50.png"/><Relationship Id="rId53" Type="http://schemas.openxmlformats.org/officeDocument/2006/relationships/image" Target="../media/image66.svg"/><Relationship Id="rId58" Type="http://schemas.openxmlformats.org/officeDocument/2006/relationships/image" Target="../media/image71.svg"/><Relationship Id="rId74" Type="http://schemas.openxmlformats.org/officeDocument/2006/relationships/image" Target="../media/image87.png"/><Relationship Id="rId79" Type="http://schemas.openxmlformats.org/officeDocument/2006/relationships/image" Target="../media/image92.svg"/><Relationship Id="rId5" Type="http://schemas.openxmlformats.org/officeDocument/2006/relationships/image" Target="../media/image18.svg"/><Relationship Id="rId90" Type="http://schemas.openxmlformats.org/officeDocument/2006/relationships/image" Target="../media/image103.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56" Type="http://schemas.openxmlformats.org/officeDocument/2006/relationships/image" Target="../media/image69.svg"/><Relationship Id="rId64" Type="http://schemas.openxmlformats.org/officeDocument/2006/relationships/image" Target="../media/image77.svg"/><Relationship Id="rId69" Type="http://schemas.openxmlformats.org/officeDocument/2006/relationships/image" Target="../media/image82.png"/><Relationship Id="rId77" Type="http://schemas.openxmlformats.org/officeDocument/2006/relationships/image" Target="../media/image90.svg"/><Relationship Id="rId8" Type="http://schemas.openxmlformats.org/officeDocument/2006/relationships/image" Target="../media/image21.png"/><Relationship Id="rId51" Type="http://schemas.openxmlformats.org/officeDocument/2006/relationships/image" Target="../media/image64.svg"/><Relationship Id="rId72" Type="http://schemas.openxmlformats.org/officeDocument/2006/relationships/image" Target="../media/image85.svg"/><Relationship Id="rId80" Type="http://schemas.openxmlformats.org/officeDocument/2006/relationships/image" Target="../media/image93.png"/><Relationship Id="rId85" Type="http://schemas.openxmlformats.org/officeDocument/2006/relationships/image" Target="../media/image98.svg"/><Relationship Id="rId3" Type="http://schemas.openxmlformats.org/officeDocument/2006/relationships/image" Target="../media/image16.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59" Type="http://schemas.openxmlformats.org/officeDocument/2006/relationships/image" Target="../media/image72.png"/><Relationship Id="rId67" Type="http://schemas.openxmlformats.org/officeDocument/2006/relationships/image" Target="../media/image80.svg"/><Relationship Id="rId20" Type="http://schemas.openxmlformats.org/officeDocument/2006/relationships/image" Target="../media/image33.svg"/><Relationship Id="rId41" Type="http://schemas.openxmlformats.org/officeDocument/2006/relationships/image" Target="../media/image54.png"/><Relationship Id="rId54" Type="http://schemas.openxmlformats.org/officeDocument/2006/relationships/image" Target="../media/image67.jpeg"/><Relationship Id="rId62" Type="http://schemas.openxmlformats.org/officeDocument/2006/relationships/image" Target="../media/image75.svg"/><Relationship Id="rId70" Type="http://schemas.openxmlformats.org/officeDocument/2006/relationships/image" Target="../media/image83.svg"/><Relationship Id="rId75" Type="http://schemas.openxmlformats.org/officeDocument/2006/relationships/image" Target="../media/image88.svg"/><Relationship Id="rId83" Type="http://schemas.openxmlformats.org/officeDocument/2006/relationships/image" Target="../media/image96.svg"/><Relationship Id="rId88"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image" Target="../media/image23.sv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65.png"/><Relationship Id="rId60" Type="http://schemas.openxmlformats.org/officeDocument/2006/relationships/image" Target="../media/image73.svg"/><Relationship Id="rId65" Type="http://schemas.openxmlformats.org/officeDocument/2006/relationships/image" Target="../media/image78.png"/><Relationship Id="rId73" Type="http://schemas.openxmlformats.org/officeDocument/2006/relationships/image" Target="../media/image86.png"/><Relationship Id="rId78" Type="http://schemas.openxmlformats.org/officeDocument/2006/relationships/image" Target="../media/image91.png"/><Relationship Id="rId81" Type="http://schemas.openxmlformats.org/officeDocument/2006/relationships/image" Target="../media/image94.svg"/><Relationship Id="rId86" Type="http://schemas.openxmlformats.org/officeDocument/2006/relationships/image" Target="../media/image99.png"/><Relationship Id="rId4" Type="http://schemas.openxmlformats.org/officeDocument/2006/relationships/image" Target="../media/image17.png"/><Relationship Id="rId9"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svg"/><Relationship Id="rId39" Type="http://schemas.openxmlformats.org/officeDocument/2006/relationships/image" Target="../media/image52.png"/><Relationship Id="rId34" Type="http://schemas.openxmlformats.org/officeDocument/2006/relationships/image" Target="../media/image47.svg"/><Relationship Id="rId50" Type="http://schemas.openxmlformats.org/officeDocument/2006/relationships/image" Target="../media/image63.png"/><Relationship Id="rId55" Type="http://schemas.openxmlformats.org/officeDocument/2006/relationships/image" Target="../media/image68.png"/><Relationship Id="rId76" Type="http://schemas.openxmlformats.org/officeDocument/2006/relationships/image" Target="../media/image89.png"/><Relationship Id="rId7" Type="http://schemas.openxmlformats.org/officeDocument/2006/relationships/image" Target="../media/image20.svg"/><Relationship Id="rId71" Type="http://schemas.openxmlformats.org/officeDocument/2006/relationships/image" Target="../media/image84.png"/><Relationship Id="rId2" Type="http://schemas.openxmlformats.org/officeDocument/2006/relationships/image" Target="../media/image15.png"/><Relationship Id="rId29" Type="http://schemas.openxmlformats.org/officeDocument/2006/relationships/image" Target="../media/image42.png"/><Relationship Id="rId24" Type="http://schemas.openxmlformats.org/officeDocument/2006/relationships/image" Target="../media/image37.svg"/><Relationship Id="rId40" Type="http://schemas.openxmlformats.org/officeDocument/2006/relationships/image" Target="../media/image53.svg"/><Relationship Id="rId45" Type="http://schemas.openxmlformats.org/officeDocument/2006/relationships/image" Target="../media/image58.png"/><Relationship Id="rId66" Type="http://schemas.openxmlformats.org/officeDocument/2006/relationships/image" Target="../media/image79.png"/><Relationship Id="rId87" Type="http://schemas.openxmlformats.org/officeDocument/2006/relationships/image" Target="../media/image100.png"/><Relationship Id="rId61" Type="http://schemas.openxmlformats.org/officeDocument/2006/relationships/image" Target="../media/image74.png"/><Relationship Id="rId82" Type="http://schemas.openxmlformats.org/officeDocument/2006/relationships/image" Target="../media/image95.png"/><Relationship Id="rId1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17DA-4628-6F4F-97E7-5B37891D259B}"/>
              </a:ext>
            </a:extLst>
          </p:cNvPr>
          <p:cNvSpPr>
            <a:spLocks noGrp="1"/>
          </p:cNvSpPr>
          <p:nvPr>
            <p:ph type="ctrTitle"/>
          </p:nvPr>
        </p:nvSpPr>
        <p:spPr>
          <a:xfrm>
            <a:off x="130484" y="310454"/>
            <a:ext cx="8883032" cy="1670921"/>
          </a:xfrm>
        </p:spPr>
        <p:txBody>
          <a:bodyPr anchor="b">
            <a:normAutofit fontScale="90000"/>
          </a:bodyPr>
          <a:lstStyle/>
          <a:p>
            <a:pPr algn="l">
              <a:lnSpc>
                <a:spcPct val="90000"/>
              </a:lnSpc>
            </a:pPr>
            <a:br>
              <a:rPr lang="en-US" sz="4050" dirty="0"/>
            </a:br>
            <a:br>
              <a:rPr lang="en-US" sz="4050" dirty="0"/>
            </a:br>
            <a:r>
              <a:rPr lang="en-US" sz="4050" b="1" dirty="0"/>
              <a:t>School of Freshwater Sciences</a:t>
            </a:r>
            <a:r>
              <a:rPr lang="en-US" sz="4050" dirty="0"/>
              <a:t>: </a:t>
            </a:r>
            <a:br>
              <a:rPr lang="en-US" sz="4050" dirty="0"/>
            </a:br>
            <a:r>
              <a:rPr lang="en-US" sz="4050" dirty="0"/>
              <a:t>Research important for freshwater systems</a:t>
            </a:r>
            <a:br>
              <a:rPr lang="en-US" sz="4050" dirty="0"/>
            </a:br>
            <a:r>
              <a:rPr lang="en-US" sz="4050" dirty="0"/>
              <a:t>Training the next generation of water scientists</a:t>
            </a:r>
            <a:endParaRPr lang="en-US" sz="4050" u="sng" dirty="0"/>
          </a:p>
        </p:txBody>
      </p:sp>
      <p:sp>
        <p:nvSpPr>
          <p:cNvPr id="3" name="Subtitle 2">
            <a:extLst>
              <a:ext uri="{FF2B5EF4-FFF2-40B4-BE49-F238E27FC236}">
                <a16:creationId xmlns:a16="http://schemas.microsoft.com/office/drawing/2014/main" id="{43BAE5EA-630C-4C45-BF01-3573B62A37CD}"/>
              </a:ext>
            </a:extLst>
          </p:cNvPr>
          <p:cNvSpPr>
            <a:spLocks noGrp="1"/>
          </p:cNvSpPr>
          <p:nvPr>
            <p:ph type="subTitle" idx="1"/>
          </p:nvPr>
        </p:nvSpPr>
        <p:spPr>
          <a:xfrm>
            <a:off x="283091" y="3268679"/>
            <a:ext cx="4077890" cy="1438793"/>
          </a:xfrm>
        </p:spPr>
        <p:txBody>
          <a:bodyPr>
            <a:normAutofit fontScale="92500"/>
          </a:bodyPr>
          <a:lstStyle/>
          <a:p>
            <a:r>
              <a:rPr lang="en-US" dirty="0">
                <a:solidFill>
                  <a:schemeClr val="tx1">
                    <a:alpha val="60000"/>
                  </a:schemeClr>
                </a:solidFill>
              </a:rPr>
              <a:t>Rebecca </a:t>
            </a:r>
            <a:r>
              <a:rPr lang="en-US" dirty="0" err="1">
                <a:solidFill>
                  <a:schemeClr val="tx1">
                    <a:alpha val="60000"/>
                  </a:schemeClr>
                </a:solidFill>
              </a:rPr>
              <a:t>Klaper</a:t>
            </a:r>
            <a:r>
              <a:rPr lang="en-US" dirty="0">
                <a:solidFill>
                  <a:schemeClr val="tx1">
                    <a:alpha val="60000"/>
                  </a:schemeClr>
                </a:solidFill>
              </a:rPr>
              <a:t>, Ph.D.</a:t>
            </a:r>
          </a:p>
          <a:p>
            <a:r>
              <a:rPr lang="en-US" dirty="0">
                <a:solidFill>
                  <a:schemeClr val="tx1">
                    <a:alpha val="60000"/>
                  </a:schemeClr>
                </a:solidFill>
              </a:rPr>
              <a:t>Professor and Vice Dean</a:t>
            </a:r>
          </a:p>
        </p:txBody>
      </p:sp>
      <p:pic>
        <p:nvPicPr>
          <p:cNvPr id="7" name="Picture 2" descr="C:\Documents and Settings\rklaper\Desktop\5_2_05 003.jpg">
            <a:extLst>
              <a:ext uri="{FF2B5EF4-FFF2-40B4-BE49-F238E27FC236}">
                <a16:creationId xmlns:a16="http://schemas.microsoft.com/office/drawing/2014/main" id="{95965163-6534-7A4A-A744-F9B9E674E4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4720946" y="2329891"/>
            <a:ext cx="4191000" cy="4191000"/>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CD1CDAC-7B83-CE4D-B095-FE49D9B2E1DC}"/>
              </a:ext>
            </a:extLst>
          </p:cNvPr>
          <p:cNvSpPr txBox="1"/>
          <p:nvPr/>
        </p:nvSpPr>
        <p:spPr>
          <a:xfrm>
            <a:off x="7933039" y="5342753"/>
            <a:ext cx="184731" cy="369332"/>
          </a:xfrm>
          <a:prstGeom prst="rect">
            <a:avLst/>
          </a:prstGeom>
          <a:noFill/>
        </p:spPr>
        <p:txBody>
          <a:bodyPr wrap="none" rtlCol="0">
            <a:spAutoFit/>
          </a:bodyPr>
          <a:lstStyle/>
          <a:p>
            <a:endParaRPr lang="en-US" sz="1800" dirty="0"/>
          </a:p>
        </p:txBody>
      </p:sp>
      <p:pic>
        <p:nvPicPr>
          <p:cNvPr id="11" name="Picture 3">
            <a:extLst>
              <a:ext uri="{FF2B5EF4-FFF2-40B4-BE49-F238E27FC236}">
                <a16:creationId xmlns:a16="http://schemas.microsoft.com/office/drawing/2014/main" id="{B7E87CCE-ABC9-7B44-AF28-BEEE21A92D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996122"/>
            <a:ext cx="27955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990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D8CB39A2-B23B-FB49-913E-09CA52DE1740}"/>
              </a:ext>
            </a:extLst>
          </p:cNvPr>
          <p:cNvSpPr>
            <a:spLocks noGrp="1"/>
          </p:cNvSpPr>
          <p:nvPr>
            <p:ph type="title"/>
          </p:nvPr>
        </p:nvSpPr>
        <p:spPr>
          <a:xfrm>
            <a:off x="685800" y="246063"/>
            <a:ext cx="7772400" cy="1143000"/>
          </a:xfrm>
        </p:spPr>
        <p:txBody>
          <a:bodyPr/>
          <a:lstStyle/>
          <a:p>
            <a:r>
              <a:rPr lang="en-US" altLang="en-US" sz="3600">
                <a:ea typeface="ＭＳ Ｐゴシック" panose="020B0600070205080204" pitchFamily="34" charset="-128"/>
              </a:rPr>
              <a:t>Emerging Contaminants Common in Freshwater Systems</a:t>
            </a:r>
          </a:p>
        </p:txBody>
      </p:sp>
      <p:pic>
        <p:nvPicPr>
          <p:cNvPr id="163842" name="Picture 3">
            <a:extLst>
              <a:ext uri="{FF2B5EF4-FFF2-40B4-BE49-F238E27FC236}">
                <a16:creationId xmlns:a16="http://schemas.microsoft.com/office/drawing/2014/main" id="{CC8C2C72-5796-804E-A658-A220874C17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397000"/>
            <a:ext cx="6350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Box 4">
            <a:extLst>
              <a:ext uri="{FF2B5EF4-FFF2-40B4-BE49-F238E27FC236}">
                <a16:creationId xmlns:a16="http://schemas.microsoft.com/office/drawing/2014/main" id="{0C04A5CE-C574-A042-8470-F707FD3D2D90}"/>
              </a:ext>
            </a:extLst>
          </p:cNvPr>
          <p:cNvSpPr txBox="1">
            <a:spLocks noChangeArrowheads="1"/>
          </p:cNvSpPr>
          <p:nvPr/>
        </p:nvSpPr>
        <p:spPr bwMode="auto">
          <a:xfrm>
            <a:off x="5156200" y="6494463"/>
            <a:ext cx="3987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FFFFF"/>
                </a:solidFill>
                <a:latin typeface="Times New Roman" panose="02020603050405020304" pitchFamily="18" charset="0"/>
                <a:ea typeface="ＭＳ Ｐゴシック" panose="020B0600070205080204" pitchFamily="34" charset="-128"/>
              </a:defRPr>
            </a:lvl1pPr>
            <a:lvl2pPr marL="742950" indent="-285750">
              <a:defRPr sz="2400">
                <a:solidFill>
                  <a:srgbClr val="FFFFFF"/>
                </a:solidFill>
                <a:latin typeface="Times New Roman" panose="02020603050405020304" pitchFamily="18" charset="0"/>
                <a:ea typeface="ＭＳ Ｐゴシック" panose="020B0600070205080204" pitchFamily="34" charset="-128"/>
              </a:defRPr>
            </a:lvl2pPr>
            <a:lvl3pPr marL="1143000" indent="-228600">
              <a:defRPr sz="2400">
                <a:solidFill>
                  <a:srgbClr val="FFFFFF"/>
                </a:solidFill>
                <a:latin typeface="Times New Roman" panose="02020603050405020304" pitchFamily="18" charset="0"/>
                <a:ea typeface="ＭＳ Ｐゴシック" panose="020B0600070205080204" pitchFamily="34" charset="-128"/>
              </a:defRPr>
            </a:lvl3pPr>
            <a:lvl4pPr marL="1600200" indent="-228600">
              <a:defRPr sz="2400">
                <a:solidFill>
                  <a:srgbClr val="FFFFFF"/>
                </a:solidFill>
                <a:latin typeface="Times New Roman" panose="02020603050405020304" pitchFamily="18" charset="0"/>
                <a:ea typeface="ＭＳ Ｐゴシック" panose="020B0600070205080204" pitchFamily="34" charset="-128"/>
              </a:defRPr>
            </a:lvl4pPr>
            <a:lvl5pPr marL="2057400" indent="-228600">
              <a:defRPr sz="2400">
                <a:solidFill>
                  <a:srgbClr val="FFFFFF"/>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FF"/>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FF"/>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FF"/>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FF"/>
                </a:solidFill>
                <a:latin typeface="Times New Roman" panose="02020603050405020304" pitchFamily="18" charset="0"/>
                <a:ea typeface="ＭＳ Ｐゴシック" panose="020B0600070205080204" pitchFamily="34" charset="-128"/>
              </a:defRPr>
            </a:lvl9pPr>
          </a:lstStyle>
          <a:p>
            <a:pPr eaLnBrk="1" hangingPunct="1"/>
            <a:r>
              <a:rPr lang="it-IT" altLang="en-US" sz="1600">
                <a:solidFill>
                  <a:schemeClr val="tx1"/>
                </a:solidFill>
              </a:rPr>
              <a:t>Environ. Sci. Technol. 2017, 51, 9, 4781-4791</a:t>
            </a:r>
            <a:endParaRPr lang="en-US" altLang="en-US" sz="160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3" descr="C:\Documents and Settings\rklaper\My Documents\My Pictures\fla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458" y="3076672"/>
            <a:ext cx="2520316"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descr="C:\Documents and Settings\rklaper\My Documents\My Pictures\pills.www.j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214" y="4928027"/>
            <a:ext cx="2286000" cy="171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9" descr="discharge pip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245" y="4708074"/>
            <a:ext cx="2178051"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3" descr="C:\JVK\Global Freshwater resources\photos\combine2.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6486" y="3451989"/>
            <a:ext cx="2202043" cy="332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11"/>
          <p:cNvSpPr txBox="1">
            <a:spLocks noChangeArrowheads="1"/>
          </p:cNvSpPr>
          <p:nvPr/>
        </p:nvSpPr>
        <p:spPr bwMode="auto">
          <a:xfrm>
            <a:off x="100013" y="300038"/>
            <a:ext cx="904398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b="1" dirty="0">
                <a:latin typeface="Arial" charset="0"/>
              </a:rPr>
              <a:t>Translation of results to environmental reality: are single chemicals, mixtures, other stressors causing the impact?</a:t>
            </a:r>
          </a:p>
          <a:p>
            <a:pPr eaLnBrk="1" hangingPunct="1">
              <a:spcBef>
                <a:spcPct val="0"/>
              </a:spcBef>
              <a:buFontTx/>
              <a:buNone/>
            </a:pPr>
            <a:endParaRPr lang="en-US" altLang="en-US" sz="2800" b="1" dirty="0">
              <a:latin typeface="Arial" charset="0"/>
            </a:endParaRPr>
          </a:p>
          <a:p>
            <a:pPr eaLnBrk="1" hangingPunct="1">
              <a:spcBef>
                <a:spcPct val="0"/>
              </a:spcBef>
              <a:buFontTx/>
              <a:buNone/>
            </a:pPr>
            <a:endParaRPr lang="en-US" altLang="en-US" sz="2800" dirty="0">
              <a:latin typeface="Arial" charset="0"/>
            </a:endParaRPr>
          </a:p>
        </p:txBody>
      </p:sp>
      <p:pic>
        <p:nvPicPr>
          <p:cNvPr id="57353" name="Picture 12" descr="Picture 2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771" y="1981200"/>
            <a:ext cx="28479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3" descr="Picture 1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30713" y="1507301"/>
            <a:ext cx="26987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4" descr="Picture 18.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99076" y="1543785"/>
            <a:ext cx="2200275"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015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41F5-867C-AC44-9F64-1FC2608E514A}"/>
              </a:ext>
            </a:extLst>
          </p:cNvPr>
          <p:cNvSpPr>
            <a:spLocks noGrp="1"/>
          </p:cNvSpPr>
          <p:nvPr>
            <p:ph type="title"/>
          </p:nvPr>
        </p:nvSpPr>
        <p:spPr>
          <a:xfrm>
            <a:off x="152400" y="228600"/>
            <a:ext cx="7772400" cy="533400"/>
          </a:xfrm>
        </p:spPr>
        <p:txBody>
          <a:bodyPr/>
          <a:lstStyle/>
          <a:p>
            <a:pPr algn="l"/>
            <a:r>
              <a:rPr lang="en-US" sz="2800" dirty="0"/>
              <a:t>Hope with molecular measurements:</a:t>
            </a:r>
            <a:br>
              <a:rPr lang="en-US" sz="2800" dirty="0"/>
            </a:br>
            <a:r>
              <a:rPr lang="en-US" sz="2800" dirty="0"/>
              <a:t>	</a:t>
            </a:r>
          </a:p>
        </p:txBody>
      </p:sp>
      <p:pic>
        <p:nvPicPr>
          <p:cNvPr id="5" name="Content Placeholder 4" descr="Diagram&#10;&#10;Description automatically generated">
            <a:extLst>
              <a:ext uri="{FF2B5EF4-FFF2-40B4-BE49-F238E27FC236}">
                <a16:creationId xmlns:a16="http://schemas.microsoft.com/office/drawing/2014/main" id="{A9EE7A65-BA61-A942-BB37-DB4BF5503CF4}"/>
              </a:ext>
            </a:extLst>
          </p:cNvPr>
          <p:cNvPicPr>
            <a:picLocks noGrp="1" noChangeAspect="1"/>
          </p:cNvPicPr>
          <p:nvPr>
            <p:ph idx="1"/>
          </p:nvPr>
        </p:nvPicPr>
        <p:blipFill>
          <a:blip r:embed="rId2"/>
          <a:stretch>
            <a:fillRect/>
          </a:stretch>
        </p:blipFill>
        <p:spPr>
          <a:xfrm>
            <a:off x="-10886" y="685800"/>
            <a:ext cx="6581042" cy="4114800"/>
          </a:xfrm>
        </p:spPr>
      </p:pic>
      <p:sp>
        <p:nvSpPr>
          <p:cNvPr id="3" name="TextBox 2">
            <a:extLst>
              <a:ext uri="{FF2B5EF4-FFF2-40B4-BE49-F238E27FC236}">
                <a16:creationId xmlns:a16="http://schemas.microsoft.com/office/drawing/2014/main" id="{0A5B39B7-7B3E-0F43-A354-08B1AF9E9E2C}"/>
              </a:ext>
            </a:extLst>
          </p:cNvPr>
          <p:cNvSpPr txBox="1"/>
          <p:nvPr/>
        </p:nvSpPr>
        <p:spPr>
          <a:xfrm>
            <a:off x="3036238" y="5562600"/>
            <a:ext cx="6107762" cy="156966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1"/>
                </a:solidFill>
              </a:rPr>
              <a:t>Provide a mechanism to separate impacts</a:t>
            </a:r>
          </a:p>
          <a:p>
            <a:pPr marL="342900" indent="-342900">
              <a:buFont typeface="Arial" panose="020B0604020202020204" pitchFamily="34" charset="0"/>
              <a:buChar char="•"/>
            </a:pPr>
            <a:r>
              <a:rPr lang="en-US" dirty="0">
                <a:solidFill>
                  <a:schemeClr val="tx1"/>
                </a:solidFill>
              </a:rPr>
              <a:t>Answer to what is causing the biggest impact</a:t>
            </a:r>
          </a:p>
          <a:p>
            <a:pPr marL="342900" indent="-342900">
              <a:buFont typeface="Arial" panose="020B0604020202020204" pitchFamily="34" charset="0"/>
              <a:buChar char="•"/>
            </a:pPr>
            <a:r>
              <a:rPr lang="en-US" dirty="0">
                <a:solidFill>
                  <a:schemeClr val="tx1"/>
                </a:solidFill>
              </a:rPr>
              <a:t>Provide way to predict potential impacts</a:t>
            </a:r>
            <a:br>
              <a:rPr lang="en-US" dirty="0">
                <a:solidFill>
                  <a:schemeClr val="tx1"/>
                </a:solidFill>
              </a:rPr>
            </a:br>
            <a:endParaRPr lang="en-US" dirty="0">
              <a:solidFill>
                <a:schemeClr val="tx1"/>
              </a:solidFill>
            </a:endParaRPr>
          </a:p>
        </p:txBody>
      </p:sp>
      <p:sp>
        <p:nvSpPr>
          <p:cNvPr id="4" name="TextBox 3">
            <a:extLst>
              <a:ext uri="{FF2B5EF4-FFF2-40B4-BE49-F238E27FC236}">
                <a16:creationId xmlns:a16="http://schemas.microsoft.com/office/drawing/2014/main" id="{475E1E06-4AFB-F144-9C46-A18301CDF750}"/>
              </a:ext>
            </a:extLst>
          </p:cNvPr>
          <p:cNvSpPr txBox="1"/>
          <p:nvPr/>
        </p:nvSpPr>
        <p:spPr>
          <a:xfrm>
            <a:off x="4876800" y="3747701"/>
            <a:ext cx="1379224" cy="276999"/>
          </a:xfrm>
          <a:prstGeom prst="rect">
            <a:avLst/>
          </a:prstGeom>
          <a:noFill/>
        </p:spPr>
        <p:txBody>
          <a:bodyPr wrap="none" rtlCol="0">
            <a:spAutoFit/>
          </a:bodyPr>
          <a:lstStyle/>
          <a:p>
            <a:r>
              <a:rPr lang="en-US" sz="1200" dirty="0">
                <a:solidFill>
                  <a:schemeClr val="tx1"/>
                </a:solidFill>
              </a:rPr>
              <a:t>David Dix US EPA</a:t>
            </a:r>
          </a:p>
        </p:txBody>
      </p:sp>
    </p:spTree>
    <p:extLst>
      <p:ext uri="{BB962C8B-B14F-4D97-AF65-F5344CB8AC3E}">
        <p14:creationId xmlns:p14="http://schemas.microsoft.com/office/powerpoint/2010/main" val="2256551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p:cNvPicPr>
          <p:nvPr/>
        </p:nvPicPr>
        <p:blipFill>
          <a:blip r:embed="rId2">
            <a:extLst>
              <a:ext uri="{28A0092B-C50C-407E-A947-70E740481C1C}">
                <a14:useLocalDpi xmlns:a14="http://schemas.microsoft.com/office/drawing/2010/main" val="0"/>
              </a:ext>
            </a:extLst>
          </a:blip>
          <a:srcRect l="16693" t="44949" r="25548"/>
          <a:stretch>
            <a:fillRect/>
          </a:stretch>
        </p:blipFill>
        <p:spPr bwMode="auto">
          <a:xfrm>
            <a:off x="75126" y="1124613"/>
            <a:ext cx="7558705" cy="528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160B7F1-8C22-2C4D-A596-5A5427CD9F20}"/>
              </a:ext>
            </a:extLst>
          </p:cNvPr>
          <p:cNvSpPr txBox="1"/>
          <p:nvPr/>
        </p:nvSpPr>
        <p:spPr>
          <a:xfrm>
            <a:off x="166352" y="6496317"/>
            <a:ext cx="2313454" cy="369332"/>
          </a:xfrm>
          <a:prstGeom prst="rect">
            <a:avLst/>
          </a:prstGeom>
          <a:noFill/>
        </p:spPr>
        <p:txBody>
          <a:bodyPr wrap="none" rtlCol="0">
            <a:spAutoFit/>
          </a:bodyPr>
          <a:lstStyle/>
          <a:p>
            <a:r>
              <a:rPr lang="en-US" sz="1800" dirty="0">
                <a:solidFill>
                  <a:schemeClr val="tx1"/>
                </a:solidFill>
              </a:rPr>
              <a:t>Blair et al. 2013; 2015 </a:t>
            </a:r>
          </a:p>
        </p:txBody>
      </p:sp>
      <p:sp>
        <p:nvSpPr>
          <p:cNvPr id="3" name="TextBox 2">
            <a:extLst>
              <a:ext uri="{FF2B5EF4-FFF2-40B4-BE49-F238E27FC236}">
                <a16:creationId xmlns:a16="http://schemas.microsoft.com/office/drawing/2014/main" id="{3D333835-FC9D-6D48-879C-071E377E75DD}"/>
              </a:ext>
            </a:extLst>
          </p:cNvPr>
          <p:cNvSpPr txBox="1"/>
          <p:nvPr/>
        </p:nvSpPr>
        <p:spPr>
          <a:xfrm>
            <a:off x="41856" y="258367"/>
            <a:ext cx="6358944" cy="830997"/>
          </a:xfrm>
          <a:prstGeom prst="rect">
            <a:avLst/>
          </a:prstGeom>
          <a:noFill/>
        </p:spPr>
        <p:txBody>
          <a:bodyPr wrap="square" rtlCol="0">
            <a:spAutoFit/>
          </a:bodyPr>
          <a:lstStyle/>
          <a:p>
            <a:r>
              <a:rPr lang="en-US" dirty="0">
                <a:solidFill>
                  <a:schemeClr val="tx1"/>
                </a:solidFill>
              </a:rPr>
              <a:t>Real world example: Mixtures of pharmaceuticals in the Great Lakes. </a:t>
            </a:r>
          </a:p>
        </p:txBody>
      </p:sp>
      <p:pic>
        <p:nvPicPr>
          <p:cNvPr id="10" name="Picture 5" descr="YellowPerch.jpg">
            <a:extLst>
              <a:ext uri="{FF2B5EF4-FFF2-40B4-BE49-F238E27FC236}">
                <a16:creationId xmlns:a16="http://schemas.microsoft.com/office/drawing/2014/main" id="{306F360C-1DCF-6047-9CB3-3C7D892C2D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482956"/>
            <a:ext cx="242313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C8B4B33-85C1-B846-9C49-DCC7C06A9D27}"/>
              </a:ext>
            </a:extLst>
          </p:cNvPr>
          <p:cNvSpPr/>
          <p:nvPr/>
        </p:nvSpPr>
        <p:spPr>
          <a:xfrm>
            <a:off x="5878446" y="4057160"/>
            <a:ext cx="3163045" cy="400110"/>
          </a:xfrm>
          <a:prstGeom prst="rect">
            <a:avLst/>
          </a:prstGeom>
        </p:spPr>
        <p:txBody>
          <a:bodyPr wrap="none">
            <a:spAutoFit/>
          </a:bodyPr>
          <a:lstStyle/>
          <a:p>
            <a:r>
              <a:rPr lang="en-US" sz="2000" dirty="0">
                <a:solidFill>
                  <a:schemeClr val="tx1"/>
                </a:solidFill>
              </a:rPr>
              <a:t>Is anything impacting perch?</a:t>
            </a: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0" y="0"/>
            <a:ext cx="8915400" cy="609600"/>
          </a:xfrm>
        </p:spPr>
        <p:txBody>
          <a:bodyPr/>
          <a:lstStyle/>
          <a:p>
            <a:pPr eaLnBrk="1" hangingPunct="1"/>
            <a:r>
              <a:rPr lang="en-US" altLang="en-US" sz="3600" dirty="0">
                <a:solidFill>
                  <a:srgbClr val="7B9899"/>
                </a:solidFill>
                <a:ea typeface="ＭＳ Ｐゴシック" charset="-128"/>
              </a:rPr>
              <a:t>Total average discharge into Lake Michigan</a:t>
            </a:r>
          </a:p>
        </p:txBody>
      </p:sp>
      <p:pic>
        <p:nvPicPr>
          <p:cNvPr id="99330" name="Picture 4" descr="Picture 9.png"/>
          <p:cNvPicPr>
            <a:picLocks noChangeAspect="1"/>
          </p:cNvPicPr>
          <p:nvPr/>
        </p:nvPicPr>
        <p:blipFill>
          <a:blip r:embed="rId2">
            <a:extLst>
              <a:ext uri="{28A0092B-C50C-407E-A947-70E740481C1C}">
                <a14:useLocalDpi xmlns:a14="http://schemas.microsoft.com/office/drawing/2010/main" val="0"/>
              </a:ext>
            </a:extLst>
          </a:blip>
          <a:srcRect t="12500" b="23558"/>
          <a:stretch>
            <a:fillRect/>
          </a:stretch>
        </p:blipFill>
        <p:spPr bwMode="auto">
          <a:xfrm>
            <a:off x="2514600" y="5010150"/>
            <a:ext cx="63246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2819400" y="762000"/>
          <a:ext cx="5321300" cy="4086225"/>
        </p:xfrm>
        <a:graphic>
          <a:graphicData uri="http://schemas.openxmlformats.org/drawingml/2006/table">
            <a:tbl>
              <a:tblPr/>
              <a:tblGrid>
                <a:gridCol w="1949450">
                  <a:extLst>
                    <a:ext uri="{9D8B030D-6E8A-4147-A177-3AD203B41FA5}">
                      <a16:colId xmlns:a16="http://schemas.microsoft.com/office/drawing/2014/main" val="20000"/>
                    </a:ext>
                  </a:extLst>
                </a:gridCol>
                <a:gridCol w="3371850">
                  <a:extLst>
                    <a:ext uri="{9D8B030D-6E8A-4147-A177-3AD203B41FA5}">
                      <a16:colId xmlns:a16="http://schemas.microsoft.com/office/drawing/2014/main" val="20001"/>
                    </a:ext>
                  </a:extLst>
                </a:gridCol>
              </a:tblGrid>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 </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ＭＳ Ｐゴシック" charset="-128"/>
                        </a:rPr>
                        <a:t>Discharge (lbs/year)</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Metformin</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14000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Caffeine</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3800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Acetaminophen</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1000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Paraxanthine</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1000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Naproxen</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880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Sulfamethoxazole</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270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Sulfanilamide</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260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Ofloxacin</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220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Trimethoprim</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200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Triclosan</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190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Diltiazem</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170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4325">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ＭＳ Ｐゴシック" charset="-128"/>
                        </a:rPr>
                        <a:t>Ampicillin</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160</a:t>
                      </a:r>
                    </a:p>
                  </a:txBody>
                  <a:tcPr marL="9526" marR="9526"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7" name="TextBox 6">
            <a:extLst>
              <a:ext uri="{FF2B5EF4-FFF2-40B4-BE49-F238E27FC236}">
                <a16:creationId xmlns:a16="http://schemas.microsoft.com/office/drawing/2014/main" id="{00CC3EB9-C036-FD42-925A-C18A71AD7FF7}"/>
              </a:ext>
            </a:extLst>
          </p:cNvPr>
          <p:cNvSpPr txBox="1"/>
          <p:nvPr/>
        </p:nvSpPr>
        <p:spPr>
          <a:xfrm>
            <a:off x="52052" y="2209800"/>
            <a:ext cx="2767348" cy="4093428"/>
          </a:xfrm>
          <a:prstGeom prst="rect">
            <a:avLst/>
          </a:prstGeom>
          <a:noFill/>
        </p:spPr>
        <p:txBody>
          <a:bodyPr wrap="square" rtlCol="0">
            <a:spAutoFit/>
          </a:bodyPr>
          <a:lstStyle/>
          <a:p>
            <a:r>
              <a:rPr lang="en-US" altLang="en-US" sz="2000" dirty="0">
                <a:solidFill>
                  <a:schemeClr val="tx1"/>
                </a:solidFill>
              </a:rPr>
              <a:t>Extremely low concentrations</a:t>
            </a:r>
          </a:p>
          <a:p>
            <a:r>
              <a:rPr lang="en-US" altLang="en-US" sz="2000" dirty="0">
                <a:solidFill>
                  <a:schemeClr val="tx1"/>
                </a:solidFill>
              </a:rPr>
              <a:t>Breakdown</a:t>
            </a:r>
          </a:p>
          <a:p>
            <a:r>
              <a:rPr lang="en-US" altLang="en-US" sz="2000" dirty="0">
                <a:solidFill>
                  <a:schemeClr val="tx1"/>
                </a:solidFill>
              </a:rPr>
              <a:t>Not therapeutic doses</a:t>
            </a:r>
          </a:p>
          <a:p>
            <a:r>
              <a:rPr lang="en-US" altLang="en-US" sz="2000" dirty="0">
                <a:solidFill>
                  <a:schemeClr val="tx1"/>
                </a:solidFill>
              </a:rPr>
              <a:t>Don’t reach toxic levels</a:t>
            </a:r>
          </a:p>
          <a:p>
            <a:pPr eaLnBrk="1" hangingPunct="1"/>
            <a:endParaRPr lang="en-US" altLang="en-US" sz="2000" dirty="0">
              <a:solidFill>
                <a:schemeClr val="tx1"/>
              </a:solidFill>
            </a:endParaRPr>
          </a:p>
          <a:p>
            <a:pPr eaLnBrk="1" hangingPunct="1"/>
            <a:endParaRPr lang="en-US" altLang="en-US" sz="2000" dirty="0">
              <a:solidFill>
                <a:schemeClr val="tx1"/>
              </a:solidFill>
            </a:endParaRPr>
          </a:p>
          <a:p>
            <a:pPr eaLnBrk="1" hangingPunct="1"/>
            <a:r>
              <a:rPr lang="en-US" altLang="en-US" sz="2000" dirty="0">
                <a:solidFill>
                  <a:schemeClr val="tx1"/>
                </a:solidFill>
              </a:rPr>
              <a:t>Does this hold true?</a:t>
            </a:r>
          </a:p>
          <a:p>
            <a:pPr eaLnBrk="1" hangingPunct="1"/>
            <a:r>
              <a:rPr lang="en-US" altLang="en-US" sz="2000" dirty="0">
                <a:solidFill>
                  <a:schemeClr val="tx1"/>
                </a:solidFill>
              </a:rPr>
              <a:t>Do they cause any effects?</a:t>
            </a:r>
          </a:p>
          <a:p>
            <a:pPr eaLnBrk="1" hangingPunct="1"/>
            <a:r>
              <a:rPr lang="en-US" altLang="en-US" sz="2000" dirty="0">
                <a:solidFill>
                  <a:schemeClr val="tx1"/>
                </a:solidFill>
              </a:rPr>
              <a:t>Only partial information available</a:t>
            </a:r>
          </a:p>
          <a:p>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86868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Box 1"/>
          <p:cNvSpPr txBox="1">
            <a:spLocks noChangeArrowheads="1"/>
          </p:cNvSpPr>
          <p:nvPr/>
        </p:nvSpPr>
        <p:spPr bwMode="auto">
          <a:xfrm>
            <a:off x="228600" y="152400"/>
            <a:ext cx="64812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3600" dirty="0"/>
              <a:t>Do they cause any effects?</a:t>
            </a:r>
          </a:p>
          <a:p>
            <a:pPr eaLnBrk="1" hangingPunct="1">
              <a:spcBef>
                <a:spcPct val="0"/>
              </a:spcBef>
              <a:buFontTx/>
              <a:buNone/>
            </a:pPr>
            <a:r>
              <a:rPr lang="en-US" altLang="en-US" sz="3600" dirty="0"/>
              <a:t>Only partial information available</a:t>
            </a:r>
          </a:p>
        </p:txBody>
      </p:sp>
      <p:sp>
        <p:nvSpPr>
          <p:cNvPr id="102403" name="TextBox 2"/>
          <p:cNvSpPr txBox="1">
            <a:spLocks noChangeArrowheads="1"/>
          </p:cNvSpPr>
          <p:nvPr/>
        </p:nvSpPr>
        <p:spPr bwMode="auto">
          <a:xfrm>
            <a:off x="6781800" y="6396038"/>
            <a:ext cx="2166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2400"/>
              <a:t>Blair et al. 2013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txBox="1">
            <a:spLocks/>
          </p:cNvSpPr>
          <p:nvPr/>
        </p:nvSpPr>
        <p:spPr bwMode="auto">
          <a:xfrm>
            <a:off x="4144518" y="5288441"/>
            <a:ext cx="3445765" cy="75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fontScale="97500"/>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6880" eaLnBrk="1" fontAlgn="auto" hangingPunct="1">
              <a:spcAft>
                <a:spcPts val="0"/>
              </a:spcAft>
              <a:defRPr/>
            </a:pPr>
            <a:r>
              <a:rPr lang="en-US" sz="1800" dirty="0">
                <a:solidFill>
                  <a:srgbClr val="FF0000"/>
                </a:solidFill>
                <a:ea typeface="+mj-ea"/>
                <a:cs typeface="+mj-cs"/>
              </a:rPr>
              <a:t>Pushes endocrine pathways</a:t>
            </a:r>
          </a:p>
        </p:txBody>
      </p:sp>
      <p:sp>
        <p:nvSpPr>
          <p:cNvPr id="2" name="TextBox 1">
            <a:extLst>
              <a:ext uri="{FF2B5EF4-FFF2-40B4-BE49-F238E27FC236}">
                <a16:creationId xmlns:a16="http://schemas.microsoft.com/office/drawing/2014/main" id="{9DF279D2-90DC-6349-BCBC-5C4001EF4BC9}"/>
              </a:ext>
            </a:extLst>
          </p:cNvPr>
          <p:cNvSpPr txBox="1"/>
          <p:nvPr/>
        </p:nvSpPr>
        <p:spPr>
          <a:xfrm>
            <a:off x="6981218" y="6045187"/>
            <a:ext cx="2262919" cy="738664"/>
          </a:xfrm>
          <a:prstGeom prst="rect">
            <a:avLst/>
          </a:prstGeom>
          <a:noFill/>
        </p:spPr>
        <p:txBody>
          <a:bodyPr wrap="square" rtlCol="0">
            <a:spAutoFit/>
          </a:bodyPr>
          <a:lstStyle/>
          <a:p>
            <a:r>
              <a:rPr lang="en-US" sz="1400" dirty="0" err="1">
                <a:solidFill>
                  <a:schemeClr val="tx1"/>
                </a:solidFill>
              </a:rPr>
              <a:t>Niemuth</a:t>
            </a:r>
            <a:r>
              <a:rPr lang="en-US" sz="1400" dirty="0">
                <a:solidFill>
                  <a:schemeClr val="tx1"/>
                </a:solidFill>
              </a:rPr>
              <a:t> et al. 2014; </a:t>
            </a:r>
            <a:r>
              <a:rPr lang="en-US" sz="1400" dirty="0" err="1">
                <a:solidFill>
                  <a:schemeClr val="tx1"/>
                </a:solidFill>
              </a:rPr>
              <a:t>Niemuth</a:t>
            </a:r>
            <a:r>
              <a:rPr lang="en-US" sz="1400" dirty="0">
                <a:solidFill>
                  <a:schemeClr val="tx1"/>
                </a:solidFill>
              </a:rPr>
              <a:t> and </a:t>
            </a:r>
            <a:r>
              <a:rPr lang="en-US" sz="1400" dirty="0" err="1">
                <a:solidFill>
                  <a:schemeClr val="tx1"/>
                </a:solidFill>
              </a:rPr>
              <a:t>Klaper</a:t>
            </a:r>
            <a:r>
              <a:rPr lang="en-US" sz="1400" dirty="0">
                <a:solidFill>
                  <a:schemeClr val="tx1"/>
                </a:solidFill>
              </a:rPr>
              <a:t> 2015</a:t>
            </a:r>
          </a:p>
          <a:p>
            <a:r>
              <a:rPr lang="en-US" sz="1400" dirty="0" err="1">
                <a:solidFill>
                  <a:schemeClr val="tx1"/>
                </a:solidFill>
              </a:rPr>
              <a:t>Niemuth</a:t>
            </a:r>
            <a:r>
              <a:rPr lang="en-US" sz="1400" dirty="0">
                <a:solidFill>
                  <a:schemeClr val="tx1"/>
                </a:solidFill>
              </a:rPr>
              <a:t> and </a:t>
            </a:r>
            <a:r>
              <a:rPr lang="en-US" sz="1400" dirty="0" err="1">
                <a:solidFill>
                  <a:schemeClr val="tx1"/>
                </a:solidFill>
              </a:rPr>
              <a:t>Klaper</a:t>
            </a:r>
            <a:r>
              <a:rPr lang="en-US" sz="1400" dirty="0">
                <a:solidFill>
                  <a:schemeClr val="tx1"/>
                </a:solidFill>
              </a:rPr>
              <a:t> 2017</a:t>
            </a:r>
          </a:p>
        </p:txBody>
      </p:sp>
      <p:pic>
        <p:nvPicPr>
          <p:cNvPr id="17" name="Picture 4">
            <a:extLst>
              <a:ext uri="{FF2B5EF4-FFF2-40B4-BE49-F238E27FC236}">
                <a16:creationId xmlns:a16="http://schemas.microsoft.com/office/drawing/2014/main" id="{CF0CABFC-C634-E64E-9CA1-E69D51AD1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2" y="3718277"/>
            <a:ext cx="4018029" cy="279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6">
            <a:extLst>
              <a:ext uri="{FF2B5EF4-FFF2-40B4-BE49-F238E27FC236}">
                <a16:creationId xmlns:a16="http://schemas.microsoft.com/office/drawing/2014/main" id="{87EF346C-6A52-1947-BE02-60134BEDC6BD}"/>
              </a:ext>
            </a:extLst>
          </p:cNvPr>
          <p:cNvGrpSpPr>
            <a:grpSpLocks/>
          </p:cNvGrpSpPr>
          <p:nvPr/>
        </p:nvGrpSpPr>
        <p:grpSpPr bwMode="auto">
          <a:xfrm>
            <a:off x="156499" y="924439"/>
            <a:ext cx="3877716" cy="1296902"/>
            <a:chOff x="-797355" y="1907655"/>
            <a:chExt cx="5333762" cy="2669820"/>
          </a:xfrm>
        </p:grpSpPr>
        <p:pic>
          <p:nvPicPr>
            <p:cNvPr id="20" name="Picture 7">
              <a:extLst>
                <a:ext uri="{FF2B5EF4-FFF2-40B4-BE49-F238E27FC236}">
                  <a16:creationId xmlns:a16="http://schemas.microsoft.com/office/drawing/2014/main" id="{237EBE05-0786-EA46-BBE8-F3853C261C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79" y="1907655"/>
              <a:ext cx="3403089" cy="192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1BE7900B-FDBC-B44C-9C60-877E6FA6293D}"/>
                </a:ext>
              </a:extLst>
            </p:cNvPr>
            <p:cNvSpPr txBox="1"/>
            <p:nvPr/>
          </p:nvSpPr>
          <p:spPr>
            <a:xfrm>
              <a:off x="-797355" y="3880523"/>
              <a:ext cx="5333762" cy="696952"/>
            </a:xfrm>
            <a:prstGeom prst="rect">
              <a:avLst/>
            </a:prstGeom>
            <a:noFill/>
          </p:spPr>
          <p:txBody>
            <a:bodyPr wrap="square">
              <a:spAutoFit/>
            </a:bodyPr>
            <a:lstStyle/>
            <a:p>
              <a:pPr defTabSz="456880" eaLnBrk="1" fontAlgn="auto" hangingPunct="1">
                <a:spcBef>
                  <a:spcPts val="0"/>
                </a:spcBef>
                <a:spcAft>
                  <a:spcPts val="0"/>
                </a:spcAft>
                <a:defRPr/>
              </a:pPr>
              <a:r>
                <a:rPr lang="en-US" sz="1600" i="1" dirty="0">
                  <a:solidFill>
                    <a:prstClr val="black"/>
                  </a:solidFill>
                  <a:latin typeface="Calibri"/>
                  <a:ea typeface="+mn-ea"/>
                </a:rPr>
                <a:t>N</a:t>
              </a:r>
              <a:r>
                <a:rPr lang="en-US" sz="1600" dirty="0">
                  <a:solidFill>
                    <a:prstClr val="black"/>
                  </a:solidFill>
                  <a:latin typeface="Calibri"/>
                  <a:ea typeface="+mn-ea"/>
                </a:rPr>
                <a:t>,</a:t>
              </a:r>
              <a:r>
                <a:rPr lang="en-US" sz="1600" i="1" dirty="0">
                  <a:solidFill>
                    <a:prstClr val="black"/>
                  </a:solidFill>
                  <a:latin typeface="Calibri"/>
                  <a:ea typeface="+mn-ea"/>
                </a:rPr>
                <a:t>N</a:t>
              </a:r>
              <a:r>
                <a:rPr lang="en-US" sz="1600" dirty="0">
                  <a:solidFill>
                    <a:prstClr val="black"/>
                  </a:solidFill>
                  <a:latin typeface="Calibri"/>
                  <a:ea typeface="+mn-ea"/>
                </a:rPr>
                <a:t>-</a:t>
              </a:r>
              <a:r>
                <a:rPr lang="en-US" sz="1600" dirty="0" err="1">
                  <a:solidFill>
                    <a:prstClr val="black"/>
                  </a:solidFill>
                  <a:latin typeface="Calibri"/>
                  <a:ea typeface="+mn-ea"/>
                </a:rPr>
                <a:t>Dimethylimidodicarbonimidic</a:t>
              </a:r>
              <a:r>
                <a:rPr lang="en-US" sz="1600" dirty="0">
                  <a:solidFill>
                    <a:prstClr val="black"/>
                  </a:solidFill>
                  <a:latin typeface="Calibri"/>
                  <a:ea typeface="+mn-ea"/>
                </a:rPr>
                <a:t> diamide</a:t>
              </a:r>
            </a:p>
          </p:txBody>
        </p:sp>
      </p:grpSp>
      <p:sp>
        <p:nvSpPr>
          <p:cNvPr id="22" name="TextBox 21">
            <a:extLst>
              <a:ext uri="{FF2B5EF4-FFF2-40B4-BE49-F238E27FC236}">
                <a16:creationId xmlns:a16="http://schemas.microsoft.com/office/drawing/2014/main" id="{992E10F2-9CAD-9940-A2D4-7DAA9D93A3C2}"/>
              </a:ext>
            </a:extLst>
          </p:cNvPr>
          <p:cNvSpPr txBox="1">
            <a:spLocks noChangeArrowheads="1"/>
          </p:cNvSpPr>
          <p:nvPr/>
        </p:nvSpPr>
        <p:spPr bwMode="auto">
          <a:xfrm>
            <a:off x="-403831" y="2228678"/>
            <a:ext cx="4951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5613">
              <a:spcBef>
                <a:spcPct val="20000"/>
              </a:spcBef>
              <a:buFont typeface="Arial" charset="0"/>
              <a:buChar char="•"/>
              <a:defRPr sz="3200">
                <a:solidFill>
                  <a:schemeClr val="tx1"/>
                </a:solidFill>
                <a:latin typeface="Calibri" charset="0"/>
                <a:ea typeface="ＭＳ Ｐゴシック" charset="-128"/>
              </a:defRPr>
            </a:lvl1pPr>
            <a:lvl2pPr marL="742950" indent="-285750" defTabSz="455613">
              <a:spcBef>
                <a:spcPct val="20000"/>
              </a:spcBef>
              <a:buFont typeface="Arial" charset="0"/>
              <a:buChar char="–"/>
              <a:defRPr sz="2800">
                <a:solidFill>
                  <a:schemeClr val="tx1"/>
                </a:solidFill>
                <a:latin typeface="Calibri" charset="0"/>
                <a:ea typeface="ＭＳ Ｐゴシック" charset="-128"/>
              </a:defRPr>
            </a:lvl2pPr>
            <a:lvl3pPr marL="1143000" indent="-228600" defTabSz="455613">
              <a:spcBef>
                <a:spcPct val="20000"/>
              </a:spcBef>
              <a:buFont typeface="Arial" charset="0"/>
              <a:buChar char="•"/>
              <a:defRPr sz="2400">
                <a:solidFill>
                  <a:schemeClr val="tx1"/>
                </a:solidFill>
                <a:latin typeface="Calibri" charset="0"/>
                <a:ea typeface="ＭＳ Ｐゴシック" charset="-128"/>
              </a:defRPr>
            </a:lvl3pPr>
            <a:lvl4pPr marL="1600200" indent="-228600" defTabSz="455613">
              <a:spcBef>
                <a:spcPct val="20000"/>
              </a:spcBef>
              <a:buFont typeface="Arial" charset="0"/>
              <a:buChar char="–"/>
              <a:defRPr sz="2000">
                <a:solidFill>
                  <a:schemeClr val="tx1"/>
                </a:solidFill>
                <a:latin typeface="Calibri" charset="0"/>
                <a:ea typeface="ＭＳ Ｐゴシック" charset="-128"/>
              </a:defRPr>
            </a:lvl4pPr>
            <a:lvl5pPr marL="2057400" indent="-228600" defTabSz="455613">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pPr>
            <a:r>
              <a:rPr lang="en-US" altLang="en-US" sz="1800" dirty="0">
                <a:solidFill>
                  <a:srgbClr val="000000"/>
                </a:solidFill>
              </a:rPr>
              <a:t>Doesn’t resemble known EDCs</a:t>
            </a:r>
          </a:p>
          <a:p>
            <a:pPr algn="ctr" eaLnBrk="1" hangingPunct="1">
              <a:spcBef>
                <a:spcPct val="0"/>
              </a:spcBef>
            </a:pPr>
            <a:r>
              <a:rPr lang="en-US" altLang="en-US" sz="1800" dirty="0">
                <a:solidFill>
                  <a:srgbClr val="000000"/>
                </a:solidFill>
              </a:rPr>
              <a:t>Not predicted to bind to ER (Tox21)</a:t>
            </a:r>
          </a:p>
          <a:p>
            <a:pPr algn="ctr" eaLnBrk="1" hangingPunct="1">
              <a:spcBef>
                <a:spcPct val="0"/>
              </a:spcBef>
            </a:pPr>
            <a:r>
              <a:rPr lang="en-US" altLang="en-US" sz="1800" dirty="0">
                <a:solidFill>
                  <a:srgbClr val="000000"/>
                </a:solidFill>
              </a:rPr>
              <a:t>PCOS – lower 17α-OH-progesterone</a:t>
            </a:r>
          </a:p>
        </p:txBody>
      </p:sp>
      <p:sp>
        <p:nvSpPr>
          <p:cNvPr id="5" name="TextBox 4">
            <a:extLst>
              <a:ext uri="{FF2B5EF4-FFF2-40B4-BE49-F238E27FC236}">
                <a16:creationId xmlns:a16="http://schemas.microsoft.com/office/drawing/2014/main" id="{508640AC-27BB-BE41-B571-9A4ADA78AFD7}"/>
              </a:ext>
            </a:extLst>
          </p:cNvPr>
          <p:cNvSpPr txBox="1"/>
          <p:nvPr/>
        </p:nvSpPr>
        <p:spPr>
          <a:xfrm>
            <a:off x="-10885" y="93442"/>
            <a:ext cx="5878286" cy="830997"/>
          </a:xfrm>
          <a:prstGeom prst="rect">
            <a:avLst/>
          </a:prstGeom>
          <a:noFill/>
        </p:spPr>
        <p:txBody>
          <a:bodyPr wrap="square" rtlCol="0">
            <a:spAutoFit/>
          </a:bodyPr>
          <a:lstStyle/>
          <a:p>
            <a:r>
              <a:rPr lang="en-US" dirty="0">
                <a:solidFill>
                  <a:schemeClr val="tx1"/>
                </a:solidFill>
              </a:rPr>
              <a:t>Chemical by chemical: Metformin greatest in concentration and frequency</a:t>
            </a:r>
          </a:p>
        </p:txBody>
      </p:sp>
      <p:graphicFrame>
        <p:nvGraphicFramePr>
          <p:cNvPr id="23" name="Chart 22">
            <a:extLst>
              <a:ext uri="{FF2B5EF4-FFF2-40B4-BE49-F238E27FC236}">
                <a16:creationId xmlns:a16="http://schemas.microsoft.com/office/drawing/2014/main" id="{403DF7A9-D157-BC49-8598-1B2F6747F5D4}"/>
              </a:ext>
            </a:extLst>
          </p:cNvPr>
          <p:cNvGraphicFramePr>
            <a:graphicFrameLocks noGrp="1"/>
          </p:cNvGraphicFramePr>
          <p:nvPr>
            <p:extLst>
              <p:ext uri="{D42A27DB-BD31-4B8C-83A1-F6EECF244321}">
                <p14:modId xmlns:p14="http://schemas.microsoft.com/office/powerpoint/2010/main" val="3390310880"/>
              </p:ext>
            </p:extLst>
          </p:nvPr>
        </p:nvGraphicFramePr>
        <p:xfrm>
          <a:off x="4171407" y="1798215"/>
          <a:ext cx="4951413" cy="326157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56C2-CFED-EC42-8572-6A5C4F0B00A4}"/>
              </a:ext>
            </a:extLst>
          </p:cNvPr>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Metformin-treated males show significant intersex gonadal tissue</a:t>
            </a:r>
          </a:p>
        </p:txBody>
      </p:sp>
      <p:grpSp>
        <p:nvGrpSpPr>
          <p:cNvPr id="104450" name="Group 19">
            <a:extLst>
              <a:ext uri="{FF2B5EF4-FFF2-40B4-BE49-F238E27FC236}">
                <a16:creationId xmlns:a16="http://schemas.microsoft.com/office/drawing/2014/main" id="{807EF6AD-1EC4-F94E-8394-F531A9DEE60F}"/>
              </a:ext>
            </a:extLst>
          </p:cNvPr>
          <p:cNvGrpSpPr>
            <a:grpSpLocks/>
          </p:cNvGrpSpPr>
          <p:nvPr/>
        </p:nvGrpSpPr>
        <p:grpSpPr bwMode="auto">
          <a:xfrm>
            <a:off x="3821113" y="1589088"/>
            <a:ext cx="2124075" cy="1597025"/>
            <a:chOff x="243307" y="1678860"/>
            <a:chExt cx="2122904" cy="1598423"/>
          </a:xfrm>
        </p:grpSpPr>
        <p:pic>
          <p:nvPicPr>
            <p:cNvPr id="104459" name="Picture 2">
              <a:extLst>
                <a:ext uri="{FF2B5EF4-FFF2-40B4-BE49-F238E27FC236}">
                  <a16:creationId xmlns:a16="http://schemas.microsoft.com/office/drawing/2014/main" id="{A35EC166-6083-FC48-8F04-752D212EC9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307" y="1678861"/>
              <a:ext cx="2122904" cy="159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B23CBC9-0950-3745-BA82-197C089E13F1}"/>
                </a:ext>
              </a:extLst>
            </p:cNvPr>
            <p:cNvSpPr txBox="1"/>
            <p:nvPr/>
          </p:nvSpPr>
          <p:spPr>
            <a:xfrm>
              <a:off x="243307" y="1678860"/>
              <a:ext cx="347470" cy="370211"/>
            </a:xfrm>
            <a:prstGeom prst="rect">
              <a:avLst/>
            </a:prstGeom>
            <a:noFill/>
          </p:spPr>
          <p:txBody>
            <a:bodyPr>
              <a:spAutoFit/>
            </a:bodyPr>
            <a:lstStyle/>
            <a:p>
              <a:pPr defTabSz="457200" eaLnBrk="1" fontAlgn="auto" hangingPunct="1">
                <a:spcBef>
                  <a:spcPts val="0"/>
                </a:spcBef>
                <a:spcAft>
                  <a:spcPts val="0"/>
                </a:spcAft>
                <a:defRPr/>
              </a:pPr>
              <a:r>
                <a:rPr lang="en-US" sz="1800" b="1" dirty="0">
                  <a:solidFill>
                    <a:prstClr val="white"/>
                  </a:solidFill>
                  <a:latin typeface="Calibri"/>
                  <a:ea typeface="+mn-ea"/>
                </a:rPr>
                <a:t>0</a:t>
              </a:r>
            </a:p>
          </p:txBody>
        </p:sp>
      </p:grpSp>
      <p:grpSp>
        <p:nvGrpSpPr>
          <p:cNvPr id="104451" name="Group 24">
            <a:extLst>
              <a:ext uri="{FF2B5EF4-FFF2-40B4-BE49-F238E27FC236}">
                <a16:creationId xmlns:a16="http://schemas.microsoft.com/office/drawing/2014/main" id="{CE0F64C9-8F11-5A4D-B33A-0CA2F422F1D9}"/>
              </a:ext>
            </a:extLst>
          </p:cNvPr>
          <p:cNvGrpSpPr>
            <a:grpSpLocks/>
          </p:cNvGrpSpPr>
          <p:nvPr/>
        </p:nvGrpSpPr>
        <p:grpSpPr bwMode="auto">
          <a:xfrm>
            <a:off x="6324600" y="1581150"/>
            <a:ext cx="2122488" cy="1597025"/>
            <a:chOff x="4689642" y="3398228"/>
            <a:chExt cx="2122905" cy="1598426"/>
          </a:xfrm>
        </p:grpSpPr>
        <p:pic>
          <p:nvPicPr>
            <p:cNvPr id="104457" name="Picture 8">
              <a:extLst>
                <a:ext uri="{FF2B5EF4-FFF2-40B4-BE49-F238E27FC236}">
                  <a16:creationId xmlns:a16="http://schemas.microsoft.com/office/drawing/2014/main" id="{F1A04499-4ABF-C841-8335-8BB3BA38CC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9642" y="3398230"/>
              <a:ext cx="2122905" cy="159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C4D418F-612D-DE45-B423-F40872C9E597}"/>
                </a:ext>
              </a:extLst>
            </p:cNvPr>
            <p:cNvSpPr txBox="1"/>
            <p:nvPr/>
          </p:nvSpPr>
          <p:spPr>
            <a:xfrm>
              <a:off x="4689642" y="3398228"/>
              <a:ext cx="347731" cy="370212"/>
            </a:xfrm>
            <a:prstGeom prst="rect">
              <a:avLst/>
            </a:prstGeom>
            <a:noFill/>
          </p:spPr>
          <p:txBody>
            <a:bodyPr>
              <a:spAutoFit/>
            </a:bodyPr>
            <a:lstStyle/>
            <a:p>
              <a:pPr defTabSz="457200" eaLnBrk="1" fontAlgn="auto" hangingPunct="1">
                <a:spcBef>
                  <a:spcPts val="0"/>
                </a:spcBef>
                <a:spcAft>
                  <a:spcPts val="0"/>
                </a:spcAft>
                <a:defRPr/>
              </a:pPr>
              <a:r>
                <a:rPr lang="en-US" sz="1800" b="1" dirty="0">
                  <a:solidFill>
                    <a:prstClr val="white"/>
                  </a:solidFill>
                  <a:latin typeface="Calibri"/>
                  <a:ea typeface="+mn-ea"/>
                </a:rPr>
                <a:t>7</a:t>
              </a:r>
            </a:p>
          </p:txBody>
        </p:sp>
      </p:grpSp>
      <p:sp>
        <p:nvSpPr>
          <p:cNvPr id="27" name="TextBox 26">
            <a:extLst>
              <a:ext uri="{FF2B5EF4-FFF2-40B4-BE49-F238E27FC236}">
                <a16:creationId xmlns:a16="http://schemas.microsoft.com/office/drawing/2014/main" id="{A89D2793-953F-1F40-A585-398865779C12}"/>
              </a:ext>
            </a:extLst>
          </p:cNvPr>
          <p:cNvSpPr txBox="1"/>
          <p:nvPr/>
        </p:nvSpPr>
        <p:spPr>
          <a:xfrm>
            <a:off x="6221413" y="6351588"/>
            <a:ext cx="2682875" cy="369887"/>
          </a:xfrm>
          <a:prstGeom prst="rect">
            <a:avLst/>
          </a:prstGeom>
          <a:noFill/>
        </p:spPr>
        <p:txBody>
          <a:bodyPr wrap="none">
            <a:spAutoFit/>
          </a:bodyPr>
          <a:lstStyle/>
          <a:p>
            <a:pPr defTabSz="457200" eaLnBrk="1" fontAlgn="auto" hangingPunct="1">
              <a:spcBef>
                <a:spcPts val="0"/>
              </a:spcBef>
              <a:spcAft>
                <a:spcPts val="0"/>
              </a:spcAft>
              <a:defRPr/>
            </a:pPr>
            <a:r>
              <a:rPr lang="en-US" sz="1800" b="1" i="1" dirty="0" err="1">
                <a:solidFill>
                  <a:prstClr val="black"/>
                </a:solidFill>
                <a:latin typeface="Calibri"/>
                <a:ea typeface="+mn-ea"/>
              </a:rPr>
              <a:t>Niemuth</a:t>
            </a:r>
            <a:r>
              <a:rPr lang="en-US" sz="1800" b="1" i="1" dirty="0">
                <a:solidFill>
                  <a:prstClr val="black"/>
                </a:solidFill>
                <a:latin typeface="Calibri"/>
                <a:ea typeface="+mn-ea"/>
              </a:rPr>
              <a:t> and Klaper 2015</a:t>
            </a:r>
          </a:p>
        </p:txBody>
      </p:sp>
      <p:pic>
        <p:nvPicPr>
          <p:cNvPr id="104453" name="Picture 2">
            <a:extLst>
              <a:ext uri="{FF2B5EF4-FFF2-40B4-BE49-F238E27FC236}">
                <a16:creationId xmlns:a16="http://schemas.microsoft.com/office/drawing/2014/main" id="{8A66C914-8560-E947-95FE-4BD5D9EE56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800" y="4954588"/>
            <a:ext cx="2682875" cy="836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4" name="Picture 4">
            <a:extLst>
              <a:ext uri="{FF2B5EF4-FFF2-40B4-BE49-F238E27FC236}">
                <a16:creationId xmlns:a16="http://schemas.microsoft.com/office/drawing/2014/main" id="{0DFEA1E0-B952-B14D-B5B4-FCDFF84DF1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980113"/>
            <a:ext cx="1976438" cy="741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5" name="Picture 2">
            <a:extLst>
              <a:ext uri="{FF2B5EF4-FFF2-40B4-BE49-F238E27FC236}">
                <a16:creationId xmlns:a16="http://schemas.microsoft.com/office/drawing/2014/main" id="{02843920-5EEB-6544-9D67-CF75ADB9ED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93838"/>
            <a:ext cx="27559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3">
            <a:extLst>
              <a:ext uri="{FF2B5EF4-FFF2-40B4-BE49-F238E27FC236}">
                <a16:creationId xmlns:a16="http://schemas.microsoft.com/office/drawing/2014/main" id="{AFDF00B8-93AA-5148-81A7-4EFD4475528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76738" y="3552825"/>
            <a:ext cx="3008312"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78429F4E-F72A-0940-9F97-AF0A97867190}"/>
              </a:ext>
            </a:extLst>
          </p:cNvPr>
          <p:cNvSpPr>
            <a:spLocks noGrp="1"/>
          </p:cNvSpPr>
          <p:nvPr>
            <p:ph type="title"/>
          </p:nvPr>
        </p:nvSpPr>
        <p:spPr>
          <a:xfrm>
            <a:off x="304800" y="33338"/>
            <a:ext cx="8458200" cy="1143000"/>
          </a:xfrm>
        </p:spPr>
        <p:txBody>
          <a:bodyPr/>
          <a:lstStyle/>
          <a:p>
            <a:pPr eaLnBrk="1" hangingPunct="1"/>
            <a:r>
              <a:rPr lang="en-US" altLang="en-US" sz="3600">
                <a:latin typeface="Arial" panose="020B0604020202020204" pitchFamily="34" charset="0"/>
                <a:ea typeface="ＭＳ Ｐゴシック" panose="020B0600070205080204" pitchFamily="34" charset="-128"/>
              </a:rPr>
              <a:t>Need more information on mixtures:</a:t>
            </a:r>
            <a:br>
              <a:rPr lang="en-US" altLang="en-US" sz="3600">
                <a:latin typeface="Arial" panose="020B0604020202020204" pitchFamily="34" charset="0"/>
                <a:ea typeface="ＭＳ Ｐゴシック" panose="020B0600070205080204" pitchFamily="34" charset="-128"/>
              </a:rPr>
            </a:br>
            <a:r>
              <a:rPr lang="en-US" altLang="en-US" sz="2800">
                <a:latin typeface="Arial" panose="020B0604020202020204" pitchFamily="34" charset="0"/>
                <a:ea typeface="ＭＳ Ｐゴシック" panose="020B0600070205080204" pitchFamily="34" charset="-128"/>
              </a:rPr>
              <a:t>Mixture Linuron and DEHP Impacts Testosterone</a:t>
            </a:r>
          </a:p>
        </p:txBody>
      </p:sp>
      <p:sp>
        <p:nvSpPr>
          <p:cNvPr id="109571" name="Rectangle 15">
            <a:extLst>
              <a:ext uri="{FF2B5EF4-FFF2-40B4-BE49-F238E27FC236}">
                <a16:creationId xmlns:a16="http://schemas.microsoft.com/office/drawing/2014/main" id="{9C5A2C24-D7BF-9743-BA50-5EA9CC9DEEE0}"/>
              </a:ext>
            </a:extLst>
          </p:cNvPr>
          <p:cNvSpPr>
            <a:spLocks noChangeArrowheads="1"/>
          </p:cNvSpPr>
          <p:nvPr/>
        </p:nvSpPr>
        <p:spPr bwMode="auto">
          <a:xfrm>
            <a:off x="1371600" y="6096000"/>
            <a:ext cx="3243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i="1">
                <a:solidFill>
                  <a:srgbClr val="000000"/>
                </a:solidFill>
              </a:rPr>
              <a:t>ANOVA p = 0.021, F = 3.847, df = 30.</a:t>
            </a:r>
          </a:p>
        </p:txBody>
      </p:sp>
      <p:sp>
        <p:nvSpPr>
          <p:cNvPr id="109572" name="TextBox 8">
            <a:extLst>
              <a:ext uri="{FF2B5EF4-FFF2-40B4-BE49-F238E27FC236}">
                <a16:creationId xmlns:a16="http://schemas.microsoft.com/office/drawing/2014/main" id="{62CE7717-FA62-1C4A-ABEC-BC9AFEBA8505}"/>
              </a:ext>
            </a:extLst>
          </p:cNvPr>
          <p:cNvSpPr txBox="1">
            <a:spLocks noChangeArrowheads="1"/>
          </p:cNvSpPr>
          <p:nvPr/>
        </p:nvSpPr>
        <p:spPr bwMode="auto">
          <a:xfrm>
            <a:off x="1752600" y="4419600"/>
            <a:ext cx="253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Synergistic effect</a:t>
            </a:r>
          </a:p>
        </p:txBody>
      </p:sp>
      <p:pic>
        <p:nvPicPr>
          <p:cNvPr id="109573" name="Picture 9" descr="Picture 13.png">
            <a:extLst>
              <a:ext uri="{FF2B5EF4-FFF2-40B4-BE49-F238E27FC236}">
                <a16:creationId xmlns:a16="http://schemas.microsoft.com/office/drawing/2014/main" id="{9E6B568B-73C5-014A-90DF-9E9FBB729C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647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4" descr="Figure 1.tif">
            <a:extLst>
              <a:ext uri="{FF2B5EF4-FFF2-40B4-BE49-F238E27FC236}">
                <a16:creationId xmlns:a16="http://schemas.microsoft.com/office/drawing/2014/main" id="{D3B238DA-566A-4148-A463-33582BD75B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5663" y="3106738"/>
            <a:ext cx="4478337"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a:xfrm>
            <a:off x="-41109" y="0"/>
            <a:ext cx="8346909" cy="1143000"/>
          </a:xfrm>
        </p:spPr>
        <p:txBody>
          <a:bodyPr/>
          <a:lstStyle/>
          <a:p>
            <a:r>
              <a:rPr lang="en-US" altLang="en-US" sz="3200" dirty="0">
                <a:ea typeface="ＭＳ Ｐゴシック" charset="-128"/>
              </a:rPr>
              <a:t>What about mixtures: some locations collective impact where individual chemicals not significant</a:t>
            </a:r>
          </a:p>
        </p:txBody>
      </p:sp>
      <p:pic>
        <p:nvPicPr>
          <p:cNvPr id="1280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886200"/>
            <a:ext cx="888365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Box 4"/>
          <p:cNvSpPr txBox="1">
            <a:spLocks noChangeArrowheads="1"/>
          </p:cNvSpPr>
          <p:nvPr/>
        </p:nvSpPr>
        <p:spPr bwMode="auto">
          <a:xfrm>
            <a:off x="5410200" y="6172200"/>
            <a:ext cx="234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err="1">
                <a:latin typeface="Times New Roman" charset="0"/>
              </a:rPr>
              <a:t>Crago</a:t>
            </a:r>
            <a:r>
              <a:rPr lang="en-US" altLang="en-US" sz="1800" dirty="0">
                <a:latin typeface="Times New Roman" charset="0"/>
              </a:rPr>
              <a:t> and </a:t>
            </a:r>
            <a:r>
              <a:rPr lang="en-US" altLang="en-US" sz="1800" dirty="0" err="1">
                <a:latin typeface="Times New Roman" charset="0"/>
              </a:rPr>
              <a:t>Klaper</a:t>
            </a:r>
            <a:r>
              <a:rPr lang="en-US" altLang="en-US" sz="1800" dirty="0">
                <a:latin typeface="Times New Roman" charset="0"/>
              </a:rPr>
              <a:t> 2017</a:t>
            </a:r>
          </a:p>
        </p:txBody>
      </p:sp>
      <p:pic>
        <p:nvPicPr>
          <p:cNvPr id="12800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79266"/>
            <a:ext cx="45466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109" y="6396335"/>
            <a:ext cx="3429144" cy="338554"/>
          </a:xfrm>
          <a:prstGeom prst="rect">
            <a:avLst/>
          </a:prstGeom>
          <a:noFill/>
        </p:spPr>
        <p:txBody>
          <a:bodyPr wrap="none" rtlCol="0">
            <a:spAutoFit/>
          </a:bodyPr>
          <a:lstStyle/>
          <a:p>
            <a:r>
              <a:rPr lang="en-US" sz="1600" dirty="0">
                <a:solidFill>
                  <a:schemeClr val="tx1"/>
                </a:solidFill>
              </a:rPr>
              <a:t>E2 1 </a:t>
            </a:r>
            <a:r>
              <a:rPr lang="en-US" sz="1600" dirty="0" err="1">
                <a:solidFill>
                  <a:schemeClr val="tx1"/>
                </a:solidFill>
              </a:rPr>
              <a:t>ppt</a:t>
            </a:r>
            <a:r>
              <a:rPr lang="en-US" sz="1600" dirty="0">
                <a:solidFill>
                  <a:schemeClr val="tx1"/>
                </a:solidFill>
              </a:rPr>
              <a:t> = 5 fold change versus control</a:t>
            </a:r>
          </a:p>
        </p:txBody>
      </p:sp>
      <p:sp>
        <p:nvSpPr>
          <p:cNvPr id="7" name="Frame 6"/>
          <p:cNvSpPr/>
          <p:nvPr/>
        </p:nvSpPr>
        <p:spPr>
          <a:xfrm>
            <a:off x="252412" y="4320581"/>
            <a:ext cx="6986587" cy="327619"/>
          </a:xfrm>
          <a:prstGeom prst="frame">
            <a:avLst/>
          </a:prstGeom>
          <a:ln w="31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252412" y="4762568"/>
            <a:ext cx="7138988" cy="320013"/>
          </a:xfrm>
          <a:prstGeom prst="frame">
            <a:avLst/>
          </a:prstGeom>
          <a:ln w="31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260879" y="5421082"/>
            <a:ext cx="7315200" cy="318375"/>
          </a:xfrm>
          <a:prstGeom prst="frame">
            <a:avLst/>
          </a:prstGeom>
          <a:ln w="31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E497C35C-EEA0-3A41-BBAA-3055B0D2340E}"/>
              </a:ext>
            </a:extLst>
          </p:cNvPr>
          <p:cNvSpPr txBox="1"/>
          <p:nvPr/>
        </p:nvSpPr>
        <p:spPr>
          <a:xfrm>
            <a:off x="5753100" y="1575743"/>
            <a:ext cx="3276599" cy="1569660"/>
          </a:xfrm>
          <a:prstGeom prst="rect">
            <a:avLst/>
          </a:prstGeom>
          <a:noFill/>
        </p:spPr>
        <p:txBody>
          <a:bodyPr wrap="square" rtlCol="0">
            <a:spAutoFit/>
          </a:bodyPr>
          <a:lstStyle/>
          <a:p>
            <a:r>
              <a:rPr lang="en-US" dirty="0">
                <a:solidFill>
                  <a:srgbClr val="FF0000"/>
                </a:solidFill>
              </a:rPr>
              <a:t>Are there better ways to measure impacts of large numbers of chemicals in dynamic mixtures?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19325"/>
            <a:ext cx="7772400" cy="1143000"/>
          </a:xfrm>
        </p:spPr>
        <p:txBody>
          <a:bodyPr>
            <a:normAutofit/>
          </a:bodyPr>
          <a:lstStyle/>
          <a:p>
            <a:pPr algn="l"/>
            <a:r>
              <a:rPr lang="en-US" sz="3000" b="1" dirty="0">
                <a:solidFill>
                  <a:srgbClr val="0070C0"/>
                </a:solidFill>
                <a:latin typeface="Candara" panose="020E0502030303020204" pitchFamily="34" charset="0"/>
              </a:rPr>
              <a:t>Water is: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2831162"/>
            <a:ext cx="3279878"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1555" y="293213"/>
            <a:ext cx="2718197" cy="202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9" r="2248" b="2856"/>
          <a:stretch/>
        </p:blipFill>
        <p:spPr bwMode="auto">
          <a:xfrm>
            <a:off x="5109736" y="2491730"/>
            <a:ext cx="2373466" cy="181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descr="http://www.slate.com/content/dam/slate/articles/health_and_science/science/2013/12/131218_SCI_JustBabies.jpg.CROP.promo-medium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42" y="1245198"/>
            <a:ext cx="3420249" cy="24405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5366" y="3857853"/>
            <a:ext cx="2250873" cy="415498"/>
          </a:xfrm>
          <a:prstGeom prst="rect">
            <a:avLst/>
          </a:prstGeom>
          <a:noFill/>
        </p:spPr>
        <p:txBody>
          <a:bodyPr wrap="none" rtlCol="0">
            <a:spAutoFit/>
          </a:bodyPr>
          <a:lstStyle/>
          <a:p>
            <a:r>
              <a:rPr lang="en-US" sz="2100" b="1" dirty="0">
                <a:solidFill>
                  <a:schemeClr val="tx1"/>
                </a:solidFill>
              </a:rPr>
              <a:t>60% of your body</a:t>
            </a:r>
          </a:p>
        </p:txBody>
      </p:sp>
      <p:pic>
        <p:nvPicPr>
          <p:cNvPr id="33794" name="Picture 2" descr="Image result for children imag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1362" y="1445480"/>
            <a:ext cx="2459831" cy="1631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encrypted-tbn2.gstatic.com/images?q=tbn:ANd9GcTWZxcu3FbbUHy6L4OKHPCftn8ZiSlXylBUE6f5Ef-Oy4Mioi_dxg">
            <a:extLst>
              <a:ext uri="{FF2B5EF4-FFF2-40B4-BE49-F238E27FC236}">
                <a16:creationId xmlns:a16="http://schemas.microsoft.com/office/drawing/2014/main" id="{9594AAA8-80AA-8248-8D9E-6C91E9808F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163" y="4268751"/>
            <a:ext cx="1771650" cy="25717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E60EF5-E824-FC41-9AE8-125ECB77DB71}"/>
              </a:ext>
            </a:extLst>
          </p:cNvPr>
          <p:cNvSpPr txBox="1"/>
          <p:nvPr/>
        </p:nvSpPr>
        <p:spPr>
          <a:xfrm>
            <a:off x="6043836" y="3105066"/>
            <a:ext cx="505267" cy="923330"/>
          </a:xfrm>
          <a:prstGeom prst="rect">
            <a:avLst/>
          </a:prstGeom>
          <a:noFill/>
        </p:spPr>
        <p:txBody>
          <a:bodyPr wrap="none" rtlCol="0">
            <a:spAutoFit/>
          </a:bodyPr>
          <a:lstStyle/>
          <a:p>
            <a:r>
              <a:rPr lang="en-US" sz="5400" dirty="0"/>
              <a:t>?</a:t>
            </a:r>
          </a:p>
        </p:txBody>
      </p:sp>
      <p:sp>
        <p:nvSpPr>
          <p:cNvPr id="11" name="TextBox 10">
            <a:extLst>
              <a:ext uri="{FF2B5EF4-FFF2-40B4-BE49-F238E27FC236}">
                <a16:creationId xmlns:a16="http://schemas.microsoft.com/office/drawing/2014/main" id="{238FC6A8-FF78-1D4F-81BB-E8DF716142E7}"/>
              </a:ext>
            </a:extLst>
          </p:cNvPr>
          <p:cNvSpPr txBox="1"/>
          <p:nvPr/>
        </p:nvSpPr>
        <p:spPr>
          <a:xfrm>
            <a:off x="4149233" y="3843957"/>
            <a:ext cx="505267" cy="923330"/>
          </a:xfrm>
          <a:prstGeom prst="rect">
            <a:avLst/>
          </a:prstGeom>
          <a:noFill/>
        </p:spPr>
        <p:txBody>
          <a:bodyPr wrap="none" rtlCol="0">
            <a:spAutoFit/>
          </a:bodyPr>
          <a:lstStyle/>
          <a:p>
            <a:r>
              <a:rPr lang="en-US" sz="5400" dirty="0">
                <a:solidFill>
                  <a:schemeClr val="tx1"/>
                </a:solidFill>
              </a:rPr>
              <a:t>?</a:t>
            </a:r>
          </a:p>
        </p:txBody>
      </p:sp>
    </p:spTree>
    <p:extLst>
      <p:ext uri="{BB962C8B-B14F-4D97-AF65-F5344CB8AC3E}">
        <p14:creationId xmlns:p14="http://schemas.microsoft.com/office/powerpoint/2010/main" val="98182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35F0518C-6037-7942-B28D-B993D833EB32}"/>
              </a:ext>
            </a:extLst>
          </p:cNvPr>
          <p:cNvSpPr>
            <a:spLocks noGrp="1"/>
          </p:cNvSpPr>
          <p:nvPr>
            <p:ph type="title"/>
          </p:nvPr>
        </p:nvSpPr>
        <p:spPr>
          <a:xfrm>
            <a:off x="55056" y="4138906"/>
            <a:ext cx="6383609" cy="1777829"/>
          </a:xfrm>
        </p:spPr>
        <p:txBody>
          <a:bodyPr>
            <a:normAutofit/>
          </a:bodyPr>
          <a:lstStyle/>
          <a:p>
            <a:pPr algn="l">
              <a:lnSpc>
                <a:spcPct val="90000"/>
              </a:lnSpc>
            </a:pPr>
            <a:r>
              <a:rPr lang="en-US" sz="2200" dirty="0"/>
              <a:t>How do we evaluate large numbers of chemicals? Combine HTS data with chemical analysis</a:t>
            </a:r>
          </a:p>
        </p:txBody>
      </p:sp>
      <p:sp>
        <p:nvSpPr>
          <p:cNvPr id="38" name="Freeform: Shape 37">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Diagram&#10;&#10;Description automatically generated">
            <a:extLst>
              <a:ext uri="{FF2B5EF4-FFF2-40B4-BE49-F238E27FC236}">
                <a16:creationId xmlns:a16="http://schemas.microsoft.com/office/drawing/2014/main" id="{B4E97DA2-BECC-5047-959A-204ADEC24B37}"/>
              </a:ext>
            </a:extLst>
          </p:cNvPr>
          <p:cNvPicPr>
            <a:picLocks noChangeAspect="1"/>
          </p:cNvPicPr>
          <p:nvPr/>
        </p:nvPicPr>
        <p:blipFill>
          <a:blip r:embed="rId2"/>
          <a:stretch>
            <a:fillRect/>
          </a:stretch>
        </p:blipFill>
        <p:spPr>
          <a:xfrm>
            <a:off x="75299" y="437900"/>
            <a:ext cx="8753323" cy="3304379"/>
          </a:xfrm>
          <a:prstGeom prst="rect">
            <a:avLst/>
          </a:prstGeom>
        </p:spPr>
      </p:pic>
      <p:sp>
        <p:nvSpPr>
          <p:cNvPr id="3" name="Content Placeholder 2">
            <a:extLst>
              <a:ext uri="{FF2B5EF4-FFF2-40B4-BE49-F238E27FC236}">
                <a16:creationId xmlns:a16="http://schemas.microsoft.com/office/drawing/2014/main" id="{BAD0023F-3FCF-F542-8A60-7BE2E2C859D9}"/>
              </a:ext>
            </a:extLst>
          </p:cNvPr>
          <p:cNvSpPr>
            <a:spLocks noGrp="1"/>
          </p:cNvSpPr>
          <p:nvPr>
            <p:ph idx="1"/>
          </p:nvPr>
        </p:nvSpPr>
        <p:spPr>
          <a:xfrm>
            <a:off x="5408244" y="5933943"/>
            <a:ext cx="3702811" cy="921185"/>
          </a:xfrm>
        </p:spPr>
        <p:txBody>
          <a:bodyPr anchor="ctr">
            <a:normAutofit lnSpcReduction="10000"/>
          </a:bodyPr>
          <a:lstStyle/>
          <a:p>
            <a:pPr marL="0" indent="0">
              <a:buNone/>
            </a:pPr>
            <a:r>
              <a:rPr lang="en-US" sz="1100" dirty="0"/>
              <a:t>Rose, L.D., </a:t>
            </a:r>
            <a:r>
              <a:rPr lang="en-US" sz="1100" dirty="0" err="1"/>
              <a:t>Akob</a:t>
            </a:r>
            <a:r>
              <a:rPr lang="en-US" sz="1100" dirty="0"/>
              <a:t>, D.M., </a:t>
            </a:r>
            <a:r>
              <a:rPr lang="en-US" sz="1100" dirty="0" err="1"/>
              <a:t>Tuberty</a:t>
            </a:r>
            <a:r>
              <a:rPr lang="en-US" sz="1100" dirty="0"/>
              <a:t>, S.R., </a:t>
            </a:r>
            <a:r>
              <a:rPr lang="en-US" sz="1100" dirty="0" err="1"/>
              <a:t>Corsi</a:t>
            </a:r>
            <a:r>
              <a:rPr lang="en-US" sz="1100" dirty="0"/>
              <a:t>, S.R., </a:t>
            </a:r>
            <a:r>
              <a:rPr lang="en-US" sz="1100" dirty="0" err="1"/>
              <a:t>DeCicco</a:t>
            </a:r>
            <a:r>
              <a:rPr lang="en-US" sz="1100" dirty="0"/>
              <a:t>, L.A., Colby, J.D. and Martin, D.J., 2019. Use of high-throughput screening results to prioritize chemicals for potential adverse biological effects within a West Virginia watershed. </a:t>
            </a:r>
            <a:r>
              <a:rPr lang="en-US" sz="1100" i="1" dirty="0"/>
              <a:t>Science of the Total Environment</a:t>
            </a:r>
            <a:r>
              <a:rPr lang="en-US" sz="1100" dirty="0"/>
              <a:t>, </a:t>
            </a:r>
            <a:r>
              <a:rPr lang="en-US" sz="1100" i="1" dirty="0"/>
              <a:t>677</a:t>
            </a:r>
            <a:r>
              <a:rPr lang="en-US" sz="1100" dirty="0"/>
              <a:t>, pp.362-372.</a:t>
            </a:r>
          </a:p>
        </p:txBody>
      </p:sp>
    </p:spTree>
    <p:extLst>
      <p:ext uri="{BB962C8B-B14F-4D97-AF65-F5344CB8AC3E}">
        <p14:creationId xmlns:p14="http://schemas.microsoft.com/office/powerpoint/2010/main" val="154451343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C3FD-BFF0-2544-A674-95A191BDD30D}"/>
              </a:ext>
            </a:extLst>
          </p:cNvPr>
          <p:cNvSpPr>
            <a:spLocks noGrp="1"/>
          </p:cNvSpPr>
          <p:nvPr>
            <p:ph type="title"/>
          </p:nvPr>
        </p:nvSpPr>
        <p:spPr>
          <a:xfrm>
            <a:off x="0" y="-18090"/>
            <a:ext cx="5791200" cy="1143000"/>
          </a:xfrm>
        </p:spPr>
        <p:txBody>
          <a:bodyPr/>
          <a:lstStyle/>
          <a:p>
            <a:r>
              <a:rPr lang="en-US" dirty="0"/>
              <a:t>Next-gen sequencing</a:t>
            </a:r>
          </a:p>
        </p:txBody>
      </p:sp>
      <p:sp>
        <p:nvSpPr>
          <p:cNvPr id="3" name="Content Placeholder 2">
            <a:extLst>
              <a:ext uri="{FF2B5EF4-FFF2-40B4-BE49-F238E27FC236}">
                <a16:creationId xmlns:a16="http://schemas.microsoft.com/office/drawing/2014/main" id="{60605D63-798E-2C49-8D88-2EE54A9CD7AA}"/>
              </a:ext>
            </a:extLst>
          </p:cNvPr>
          <p:cNvSpPr>
            <a:spLocks noGrp="1"/>
          </p:cNvSpPr>
          <p:nvPr>
            <p:ph idx="1"/>
          </p:nvPr>
        </p:nvSpPr>
        <p:spPr>
          <a:xfrm>
            <a:off x="88297" y="1135796"/>
            <a:ext cx="5334000" cy="5257800"/>
          </a:xfrm>
        </p:spPr>
        <p:txBody>
          <a:bodyPr/>
          <a:lstStyle/>
          <a:p>
            <a:r>
              <a:rPr lang="en-US" sz="2400" dirty="0"/>
              <a:t>Benefits</a:t>
            </a:r>
          </a:p>
          <a:p>
            <a:pPr lvl="1"/>
            <a:r>
              <a:rPr lang="en-US" sz="2400" dirty="0"/>
              <a:t>Unbiased measurement of processes in cells</a:t>
            </a:r>
          </a:p>
          <a:p>
            <a:pPr lvl="1"/>
            <a:r>
              <a:rPr lang="en-US" sz="2400" dirty="0"/>
              <a:t>No predetermined pathways</a:t>
            </a:r>
          </a:p>
          <a:p>
            <a:pPr lvl="1"/>
            <a:r>
              <a:rPr lang="en-US" sz="2400" dirty="0"/>
              <a:t>Organ and tissue responses</a:t>
            </a:r>
          </a:p>
          <a:p>
            <a:pPr lvl="1"/>
            <a:r>
              <a:rPr lang="en-US" sz="2400" dirty="0"/>
              <a:t>Provide detailed analysis of pathways impacted</a:t>
            </a:r>
          </a:p>
          <a:p>
            <a:r>
              <a:rPr lang="en-US" sz="2400" dirty="0"/>
              <a:t>Drawbacks:</a:t>
            </a:r>
          </a:p>
          <a:p>
            <a:pPr lvl="1"/>
            <a:r>
              <a:rPr lang="en-US" sz="2400" dirty="0"/>
              <a:t>Snapshot</a:t>
            </a:r>
          </a:p>
          <a:p>
            <a:pPr lvl="1"/>
            <a:r>
              <a:rPr lang="en-US" sz="2400" dirty="0"/>
              <a:t>Not tied to final adverse outcome</a:t>
            </a:r>
          </a:p>
          <a:p>
            <a:pPr lvl="1"/>
            <a:r>
              <a:rPr lang="en-US" sz="2400" dirty="0"/>
              <a:t>Large quantities of noisy data</a:t>
            </a:r>
          </a:p>
          <a:p>
            <a:pPr lvl="1"/>
            <a:r>
              <a:rPr lang="en-US" sz="2400" dirty="0"/>
              <a:t>Not enough information for organisms of interest</a:t>
            </a:r>
          </a:p>
          <a:p>
            <a:pPr marL="457200" lvl="1" indent="0">
              <a:buNone/>
            </a:pPr>
            <a:endParaRPr lang="en-US" sz="2400" dirty="0"/>
          </a:p>
        </p:txBody>
      </p:sp>
      <p:pic>
        <p:nvPicPr>
          <p:cNvPr id="5" name="Picture 4" descr="Chart, treemap chart&#10;&#10;Description automatically generated with medium confidence">
            <a:extLst>
              <a:ext uri="{FF2B5EF4-FFF2-40B4-BE49-F238E27FC236}">
                <a16:creationId xmlns:a16="http://schemas.microsoft.com/office/drawing/2014/main" id="{D77AF024-9826-C341-B4CB-CA05423A88A6}"/>
              </a:ext>
            </a:extLst>
          </p:cNvPr>
          <p:cNvPicPr>
            <a:picLocks noChangeAspect="1"/>
          </p:cNvPicPr>
          <p:nvPr/>
        </p:nvPicPr>
        <p:blipFill>
          <a:blip r:embed="rId2"/>
          <a:stretch>
            <a:fillRect/>
          </a:stretch>
        </p:blipFill>
        <p:spPr>
          <a:xfrm>
            <a:off x="6274404" y="261884"/>
            <a:ext cx="2298095" cy="2895600"/>
          </a:xfrm>
          <a:prstGeom prst="rect">
            <a:avLst/>
          </a:prstGeom>
        </p:spPr>
      </p:pic>
      <p:sp>
        <p:nvSpPr>
          <p:cNvPr id="6" name="Rectangle 5">
            <a:extLst>
              <a:ext uri="{FF2B5EF4-FFF2-40B4-BE49-F238E27FC236}">
                <a16:creationId xmlns:a16="http://schemas.microsoft.com/office/drawing/2014/main" id="{82EBC548-BF2D-1944-9FF0-CEB8A803F672}"/>
              </a:ext>
            </a:extLst>
          </p:cNvPr>
          <p:cNvSpPr/>
          <p:nvPr/>
        </p:nvSpPr>
        <p:spPr>
          <a:xfrm>
            <a:off x="6454623" y="3157484"/>
            <a:ext cx="2362200" cy="261610"/>
          </a:xfrm>
          <a:prstGeom prst="rect">
            <a:avLst/>
          </a:prstGeom>
        </p:spPr>
        <p:txBody>
          <a:bodyPr wrap="square">
            <a:spAutoFit/>
          </a:bodyPr>
          <a:lstStyle/>
          <a:p>
            <a:r>
              <a:rPr lang="en-US" sz="1100" dirty="0" err="1">
                <a:solidFill>
                  <a:srgbClr val="A7A7A7"/>
                </a:solidFill>
                <a:latin typeface="Helvetica" pitchFamily="2" charset="0"/>
              </a:rPr>
              <a:t>Yoo</a:t>
            </a:r>
            <a:r>
              <a:rPr lang="en-US" sz="1100" dirty="0">
                <a:solidFill>
                  <a:srgbClr val="A7A7A7"/>
                </a:solidFill>
                <a:latin typeface="Helvetica" pitchFamily="2" charset="0"/>
              </a:rPr>
              <a:t> et al., Nature Genetics, 2014</a:t>
            </a:r>
            <a:endParaRPr lang="en-US" sz="1100" dirty="0">
              <a:solidFill>
                <a:srgbClr val="A7A7A7"/>
              </a:solidFill>
              <a:effectLst/>
              <a:latin typeface="Helvetica" pitchFamily="2" charset="0"/>
            </a:endParaRPr>
          </a:p>
        </p:txBody>
      </p:sp>
      <p:sp>
        <p:nvSpPr>
          <p:cNvPr id="7" name="Rectangle 6">
            <a:extLst>
              <a:ext uri="{FF2B5EF4-FFF2-40B4-BE49-F238E27FC236}">
                <a16:creationId xmlns:a16="http://schemas.microsoft.com/office/drawing/2014/main" id="{1BF2A500-1410-CD4B-AFE0-A6D2ED84BB24}"/>
              </a:ext>
            </a:extLst>
          </p:cNvPr>
          <p:cNvSpPr/>
          <p:nvPr/>
        </p:nvSpPr>
        <p:spPr>
          <a:xfrm>
            <a:off x="5572577" y="6553474"/>
            <a:ext cx="3701748" cy="261610"/>
          </a:xfrm>
          <a:prstGeom prst="rect">
            <a:avLst/>
          </a:prstGeom>
        </p:spPr>
        <p:txBody>
          <a:bodyPr wrap="square">
            <a:spAutoFit/>
          </a:bodyPr>
          <a:lstStyle/>
          <a:p>
            <a:r>
              <a:rPr lang="en-US" sz="1100" dirty="0">
                <a:solidFill>
                  <a:schemeClr val="tx1"/>
                </a:solidFill>
              </a:rPr>
              <a:t>Xu et al. Experimental and Therapeutic Medicine, 2018</a:t>
            </a:r>
          </a:p>
        </p:txBody>
      </p:sp>
      <p:pic>
        <p:nvPicPr>
          <p:cNvPr id="9" name="Picture 8" descr="Diagram&#10;&#10;Description automatically generated">
            <a:extLst>
              <a:ext uri="{FF2B5EF4-FFF2-40B4-BE49-F238E27FC236}">
                <a16:creationId xmlns:a16="http://schemas.microsoft.com/office/drawing/2014/main" id="{7036520D-D625-5A40-8043-5F9D1CB16789}"/>
              </a:ext>
            </a:extLst>
          </p:cNvPr>
          <p:cNvPicPr>
            <a:picLocks noChangeAspect="1"/>
          </p:cNvPicPr>
          <p:nvPr/>
        </p:nvPicPr>
        <p:blipFill>
          <a:blip r:embed="rId3"/>
          <a:stretch>
            <a:fillRect/>
          </a:stretch>
        </p:blipFill>
        <p:spPr>
          <a:xfrm>
            <a:off x="6019800" y="3776786"/>
            <a:ext cx="3035903" cy="2685881"/>
          </a:xfrm>
          <a:prstGeom prst="rect">
            <a:avLst/>
          </a:prstGeom>
        </p:spPr>
      </p:pic>
    </p:spTree>
    <p:extLst>
      <p:ext uri="{BB962C8B-B14F-4D97-AF65-F5344CB8AC3E}">
        <p14:creationId xmlns:p14="http://schemas.microsoft.com/office/powerpoint/2010/main" val="3613055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BE18ADC6-5BF6-FA45-8F36-B14B26B77BC3}"/>
              </a:ext>
            </a:extLst>
          </p:cNvPr>
          <p:cNvPicPr/>
          <p:nvPr/>
        </p:nvPicPr>
        <p:blipFill>
          <a:blip r:embed="rId3"/>
          <a:stretch>
            <a:fillRect/>
          </a:stretch>
        </p:blipFill>
        <p:spPr>
          <a:xfrm>
            <a:off x="4123315" y="3970731"/>
            <a:ext cx="4941710" cy="2887269"/>
          </a:xfrm>
          <a:prstGeom prst="rect">
            <a:avLst/>
          </a:prstGeom>
        </p:spPr>
      </p:pic>
      <p:sp>
        <p:nvSpPr>
          <p:cNvPr id="2" name="Title 1">
            <a:extLst>
              <a:ext uri="{FF2B5EF4-FFF2-40B4-BE49-F238E27FC236}">
                <a16:creationId xmlns:a16="http://schemas.microsoft.com/office/drawing/2014/main" id="{995F489E-22E5-1C4E-9A43-C2658306CA74}"/>
              </a:ext>
            </a:extLst>
          </p:cNvPr>
          <p:cNvSpPr>
            <a:spLocks noGrp="1"/>
          </p:cNvSpPr>
          <p:nvPr>
            <p:ph type="title"/>
          </p:nvPr>
        </p:nvSpPr>
        <p:spPr>
          <a:xfrm>
            <a:off x="-1" y="36689"/>
            <a:ext cx="9028951" cy="801511"/>
          </a:xfrm>
        </p:spPr>
        <p:txBody>
          <a:bodyPr/>
          <a:lstStyle/>
          <a:p>
            <a:r>
              <a:rPr lang="en-US" sz="2800" dirty="0"/>
              <a:t>Linking Chemistry to Biological Effects in Real World </a:t>
            </a:r>
          </a:p>
        </p:txBody>
      </p:sp>
      <p:pic>
        <p:nvPicPr>
          <p:cNvPr id="5" name="Picture 4" descr="Map&#10;&#10;Description automatically generated">
            <a:extLst>
              <a:ext uri="{FF2B5EF4-FFF2-40B4-BE49-F238E27FC236}">
                <a16:creationId xmlns:a16="http://schemas.microsoft.com/office/drawing/2014/main" id="{B33CFA1A-FD0C-3E49-80E5-94BD6910D9B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59606" y="1179689"/>
            <a:ext cx="2545724" cy="2278062"/>
          </a:xfrm>
          <a:prstGeom prst="rect">
            <a:avLst/>
          </a:prstGeom>
        </p:spPr>
      </p:pic>
      <p:pic>
        <p:nvPicPr>
          <p:cNvPr id="8" name="Picture 7" descr="Table&#10;&#10;Description automatically generated">
            <a:extLst>
              <a:ext uri="{FF2B5EF4-FFF2-40B4-BE49-F238E27FC236}">
                <a16:creationId xmlns:a16="http://schemas.microsoft.com/office/drawing/2014/main" id="{0C6460DD-59CB-3840-B9C6-0371DBD54343}"/>
              </a:ext>
            </a:extLst>
          </p:cNvPr>
          <p:cNvPicPr>
            <a:picLocks noChangeAspect="1"/>
          </p:cNvPicPr>
          <p:nvPr/>
        </p:nvPicPr>
        <p:blipFill rotWithShape="1">
          <a:blip r:embed="rId5"/>
          <a:srcRect l="37268" t="48" b="1"/>
          <a:stretch/>
        </p:blipFill>
        <p:spPr>
          <a:xfrm>
            <a:off x="3841933" y="937328"/>
            <a:ext cx="2628151" cy="2887269"/>
          </a:xfrm>
          <a:prstGeom prst="rect">
            <a:avLst/>
          </a:prstGeom>
        </p:spPr>
      </p:pic>
      <p:sp>
        <p:nvSpPr>
          <p:cNvPr id="9" name="TextBox 8">
            <a:extLst>
              <a:ext uri="{FF2B5EF4-FFF2-40B4-BE49-F238E27FC236}">
                <a16:creationId xmlns:a16="http://schemas.microsoft.com/office/drawing/2014/main" id="{6A5C9ECB-5280-8547-AF65-A88070D89F0B}"/>
              </a:ext>
            </a:extLst>
          </p:cNvPr>
          <p:cNvSpPr txBox="1"/>
          <p:nvPr/>
        </p:nvSpPr>
        <p:spPr>
          <a:xfrm>
            <a:off x="27892" y="3926734"/>
            <a:ext cx="3009151" cy="2308324"/>
          </a:xfrm>
          <a:prstGeom prst="rect">
            <a:avLst/>
          </a:prstGeom>
          <a:noFill/>
        </p:spPr>
        <p:txBody>
          <a:bodyPr wrap="square" rtlCol="0">
            <a:spAutoFit/>
          </a:bodyPr>
          <a:lstStyle/>
          <a:p>
            <a:r>
              <a:rPr lang="en-US" dirty="0">
                <a:solidFill>
                  <a:schemeClr val="tx1"/>
                </a:solidFill>
              </a:rPr>
              <a:t>Novel pathways provide insights into mixture impacts and new biomarkers for indicators of exposure and effect</a:t>
            </a:r>
          </a:p>
        </p:txBody>
      </p:sp>
      <p:sp>
        <p:nvSpPr>
          <p:cNvPr id="10" name="TextBox 9">
            <a:extLst>
              <a:ext uri="{FF2B5EF4-FFF2-40B4-BE49-F238E27FC236}">
                <a16:creationId xmlns:a16="http://schemas.microsoft.com/office/drawing/2014/main" id="{1ACB606B-69AD-7944-A7D4-B418ECA6CFF7}"/>
              </a:ext>
            </a:extLst>
          </p:cNvPr>
          <p:cNvSpPr txBox="1"/>
          <p:nvPr/>
        </p:nvSpPr>
        <p:spPr>
          <a:xfrm>
            <a:off x="1143000" y="6456797"/>
            <a:ext cx="1782604" cy="307777"/>
          </a:xfrm>
          <a:prstGeom prst="rect">
            <a:avLst/>
          </a:prstGeom>
          <a:noFill/>
        </p:spPr>
        <p:txBody>
          <a:bodyPr wrap="none" rtlCol="0">
            <a:spAutoFit/>
          </a:bodyPr>
          <a:lstStyle/>
          <a:p>
            <a:r>
              <a:rPr lang="en-US" sz="1400" dirty="0">
                <a:solidFill>
                  <a:schemeClr val="tx1"/>
                </a:solidFill>
              </a:rPr>
              <a:t>Meade et al. </a:t>
            </a:r>
            <a:r>
              <a:rPr lang="en-US" sz="1400" i="1" dirty="0">
                <a:solidFill>
                  <a:schemeClr val="tx1"/>
                </a:solidFill>
              </a:rPr>
              <a:t>In review</a:t>
            </a:r>
          </a:p>
        </p:txBody>
      </p:sp>
      <p:pic>
        <p:nvPicPr>
          <p:cNvPr id="12" name="Picture 11" descr="A picture containing application&#10;&#10;Description automatically generated">
            <a:extLst>
              <a:ext uri="{FF2B5EF4-FFF2-40B4-BE49-F238E27FC236}">
                <a16:creationId xmlns:a16="http://schemas.microsoft.com/office/drawing/2014/main" id="{85D8071B-6F8C-AB4C-A59B-C509B0C68FDA}"/>
              </a:ext>
            </a:extLst>
          </p:cNvPr>
          <p:cNvPicPr>
            <a:picLocks noChangeAspect="1"/>
          </p:cNvPicPr>
          <p:nvPr/>
        </p:nvPicPr>
        <p:blipFill>
          <a:blip r:embed="rId6"/>
          <a:stretch>
            <a:fillRect/>
          </a:stretch>
        </p:blipFill>
        <p:spPr>
          <a:xfrm>
            <a:off x="7396738" y="984334"/>
            <a:ext cx="1487656" cy="3580183"/>
          </a:xfrm>
          <a:prstGeom prst="rect">
            <a:avLst/>
          </a:prstGeom>
        </p:spPr>
      </p:pic>
      <p:sp>
        <p:nvSpPr>
          <p:cNvPr id="3" name="TextBox 2">
            <a:extLst>
              <a:ext uri="{FF2B5EF4-FFF2-40B4-BE49-F238E27FC236}">
                <a16:creationId xmlns:a16="http://schemas.microsoft.com/office/drawing/2014/main" id="{093D260E-82F9-184D-A718-779DAB39C4C3}"/>
              </a:ext>
            </a:extLst>
          </p:cNvPr>
          <p:cNvSpPr txBox="1"/>
          <p:nvPr/>
        </p:nvSpPr>
        <p:spPr>
          <a:xfrm>
            <a:off x="3841933" y="777505"/>
            <a:ext cx="1723549" cy="369332"/>
          </a:xfrm>
          <a:prstGeom prst="rect">
            <a:avLst/>
          </a:prstGeom>
          <a:noFill/>
        </p:spPr>
        <p:txBody>
          <a:bodyPr wrap="none" rtlCol="0">
            <a:spAutoFit/>
          </a:bodyPr>
          <a:lstStyle/>
          <a:p>
            <a:r>
              <a:rPr lang="en-US" sz="1800" dirty="0">
                <a:solidFill>
                  <a:schemeClr val="tx1"/>
                </a:solidFill>
              </a:rPr>
              <a:t>Dozens of CECs</a:t>
            </a:r>
          </a:p>
        </p:txBody>
      </p:sp>
      <p:sp>
        <p:nvSpPr>
          <p:cNvPr id="11" name="TextBox 10">
            <a:extLst>
              <a:ext uri="{FF2B5EF4-FFF2-40B4-BE49-F238E27FC236}">
                <a16:creationId xmlns:a16="http://schemas.microsoft.com/office/drawing/2014/main" id="{214AC2D4-68A1-4148-880E-7E483A9ACF8F}"/>
              </a:ext>
            </a:extLst>
          </p:cNvPr>
          <p:cNvSpPr txBox="1"/>
          <p:nvPr/>
        </p:nvSpPr>
        <p:spPr>
          <a:xfrm>
            <a:off x="6911658" y="653534"/>
            <a:ext cx="2232342" cy="369332"/>
          </a:xfrm>
          <a:prstGeom prst="rect">
            <a:avLst/>
          </a:prstGeom>
          <a:noFill/>
        </p:spPr>
        <p:txBody>
          <a:bodyPr wrap="none" rtlCol="0">
            <a:spAutoFit/>
          </a:bodyPr>
          <a:lstStyle/>
          <a:p>
            <a:r>
              <a:rPr lang="en-US" sz="1800" dirty="0">
                <a:solidFill>
                  <a:schemeClr val="tx1"/>
                </a:solidFill>
              </a:rPr>
              <a:t>Clear effluent impacts</a:t>
            </a:r>
          </a:p>
        </p:txBody>
      </p:sp>
      <p:sp>
        <p:nvSpPr>
          <p:cNvPr id="13" name="TextBox 12">
            <a:extLst>
              <a:ext uri="{FF2B5EF4-FFF2-40B4-BE49-F238E27FC236}">
                <a16:creationId xmlns:a16="http://schemas.microsoft.com/office/drawing/2014/main" id="{80594AF5-F3E6-094C-833F-EB05D1611200}"/>
              </a:ext>
            </a:extLst>
          </p:cNvPr>
          <p:cNvSpPr txBox="1"/>
          <p:nvPr/>
        </p:nvSpPr>
        <p:spPr>
          <a:xfrm>
            <a:off x="197417" y="810357"/>
            <a:ext cx="2961836" cy="369332"/>
          </a:xfrm>
          <a:prstGeom prst="rect">
            <a:avLst/>
          </a:prstGeom>
          <a:noFill/>
        </p:spPr>
        <p:txBody>
          <a:bodyPr wrap="none" rtlCol="0">
            <a:spAutoFit/>
          </a:bodyPr>
          <a:lstStyle/>
          <a:p>
            <a:r>
              <a:rPr lang="en-US" sz="1800" dirty="0">
                <a:solidFill>
                  <a:schemeClr val="tx1"/>
                </a:solidFill>
              </a:rPr>
              <a:t>Wastewater dominated stream</a:t>
            </a:r>
          </a:p>
        </p:txBody>
      </p:sp>
    </p:spTree>
    <p:extLst>
      <p:ext uri="{BB962C8B-B14F-4D97-AF65-F5344CB8AC3E}">
        <p14:creationId xmlns:p14="http://schemas.microsoft.com/office/powerpoint/2010/main" val="1132765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0769FC-928A-4342-B7A6-41BD00C485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3897" y="1341054"/>
            <a:ext cx="2329041" cy="1746781"/>
          </a:xfrm>
          <a:prstGeom prst="rect">
            <a:avLst/>
          </a:prstGeom>
          <a:effectLst>
            <a:outerShdw blurRad="190500" dist="114300" dir="2700000" algn="tl" rotWithShape="0">
              <a:prstClr val="black">
                <a:alpha val="40000"/>
              </a:prstClr>
            </a:outerShdw>
          </a:effectLst>
        </p:spPr>
      </p:pic>
      <p:pic>
        <p:nvPicPr>
          <p:cNvPr id="5" name="Picture 4" descr="A small boat in a body of water&#10;&#10;Description automatically generated">
            <a:extLst>
              <a:ext uri="{FF2B5EF4-FFF2-40B4-BE49-F238E27FC236}">
                <a16:creationId xmlns:a16="http://schemas.microsoft.com/office/drawing/2014/main" id="{469B6982-7085-4419-9D70-45AB93B59D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177"/>
          <a:stretch/>
        </p:blipFill>
        <p:spPr>
          <a:xfrm>
            <a:off x="385446" y="3922258"/>
            <a:ext cx="1469924" cy="1563422"/>
          </a:xfrm>
          <a:prstGeom prst="rect">
            <a:avLst/>
          </a:prstGeom>
          <a:effectLst>
            <a:outerShdw blurRad="190500" dist="114300" dir="2700000" algn="tl" rotWithShape="0">
              <a:prstClr val="black">
                <a:alpha val="40000"/>
              </a:prstClr>
            </a:outerShdw>
          </a:effectLst>
        </p:spPr>
      </p:pic>
      <p:pic>
        <p:nvPicPr>
          <p:cNvPr id="15" name="Picture 14" descr="A picture containing bird&#10;&#10;Description automatically generated">
            <a:extLst>
              <a:ext uri="{FF2B5EF4-FFF2-40B4-BE49-F238E27FC236}">
                <a16:creationId xmlns:a16="http://schemas.microsoft.com/office/drawing/2014/main" id="{61443BE0-8473-4067-824D-D4436688A5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8214" y="4803116"/>
            <a:ext cx="1724579" cy="970462"/>
          </a:xfrm>
          <a:prstGeom prst="rect">
            <a:avLst/>
          </a:prstGeom>
          <a:effectLst>
            <a:outerShdw blurRad="190500" dist="114300" dir="2700000" algn="tl" rotWithShape="0">
              <a:prstClr val="black">
                <a:alpha val="40000"/>
              </a:prstClr>
            </a:outerShdw>
          </a:effectLst>
        </p:spPr>
      </p:pic>
      <p:pic>
        <p:nvPicPr>
          <p:cNvPr id="17" name="Picture 2" descr="lake effects_md">
            <a:extLst>
              <a:ext uri="{FF2B5EF4-FFF2-40B4-BE49-F238E27FC236}">
                <a16:creationId xmlns:a16="http://schemas.microsoft.com/office/drawing/2014/main" id="{37B08704-CFF2-4A1A-A304-CD9176F369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3160" y="3255287"/>
            <a:ext cx="1662394" cy="1448682"/>
          </a:xfrm>
          <a:prstGeom prst="rect">
            <a:avLst/>
          </a:prstGeom>
          <a:effectLst>
            <a:outerShdw blurRad="1905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543750F-220D-4E64-9D30-406AAFD8771C}"/>
              </a:ext>
            </a:extLst>
          </p:cNvPr>
          <p:cNvSpPr/>
          <p:nvPr/>
        </p:nvSpPr>
        <p:spPr>
          <a:xfrm>
            <a:off x="4613795" y="3979628"/>
            <a:ext cx="1281121" cy="646331"/>
          </a:xfrm>
          <a:prstGeom prst="rect">
            <a:avLst/>
          </a:prstGeom>
        </p:spPr>
        <p:txBody>
          <a:bodyPr wrap="none">
            <a:spAutoFit/>
          </a:bodyPr>
          <a:lstStyle/>
          <a:p>
            <a:pPr algn="ctr"/>
            <a:r>
              <a:rPr lang="en-US" sz="1800" b="1" dirty="0">
                <a:solidFill>
                  <a:schemeClr val="bg1"/>
                </a:solidFill>
                <a:effectLst>
                  <a:outerShdw blurRad="38100" dist="38100" dir="2700000" algn="tl">
                    <a:srgbClr val="000000">
                      <a:alpha val="43137"/>
                    </a:srgbClr>
                  </a:outerShdw>
                </a:effectLst>
              </a:rPr>
              <a:t>Atm Sci &amp; </a:t>
            </a:r>
          </a:p>
          <a:p>
            <a:pPr algn="ctr"/>
            <a:r>
              <a:rPr lang="en-US" sz="1800" b="1" dirty="0">
                <a:solidFill>
                  <a:schemeClr val="bg1"/>
                </a:solidFill>
                <a:effectLst>
                  <a:outerShdw blurRad="38100" dist="38100" dir="2700000" algn="tl">
                    <a:srgbClr val="000000">
                      <a:alpha val="43137"/>
                    </a:srgbClr>
                  </a:outerShdw>
                </a:effectLst>
              </a:rPr>
              <a:t>Climate</a:t>
            </a:r>
          </a:p>
        </p:txBody>
      </p:sp>
      <p:sp>
        <p:nvSpPr>
          <p:cNvPr id="20" name="Rectangle 19">
            <a:extLst>
              <a:ext uri="{FF2B5EF4-FFF2-40B4-BE49-F238E27FC236}">
                <a16:creationId xmlns:a16="http://schemas.microsoft.com/office/drawing/2014/main" id="{790968D4-5AC4-42CC-965E-DF12CA59AD19}"/>
              </a:ext>
            </a:extLst>
          </p:cNvPr>
          <p:cNvSpPr/>
          <p:nvPr/>
        </p:nvSpPr>
        <p:spPr>
          <a:xfrm>
            <a:off x="2468053" y="5347180"/>
            <a:ext cx="1424429" cy="369332"/>
          </a:xfrm>
          <a:prstGeom prst="rect">
            <a:avLst/>
          </a:prstGeom>
        </p:spPr>
        <p:txBody>
          <a:bodyPr wrap="none">
            <a:spAutoFit/>
          </a:bodyPr>
          <a:lstStyle/>
          <a:p>
            <a:pPr algn="ctr"/>
            <a:r>
              <a:rPr lang="en-US" sz="1800" b="1" dirty="0">
                <a:solidFill>
                  <a:schemeClr val="bg1"/>
                </a:solidFill>
                <a:effectLst>
                  <a:outerShdw blurRad="38100" dist="38100" dir="2700000" algn="tl">
                    <a:srgbClr val="000000">
                      <a:alpha val="43137"/>
                    </a:srgbClr>
                  </a:outerShdw>
                </a:effectLst>
              </a:rPr>
              <a:t>Aquaculture</a:t>
            </a:r>
          </a:p>
        </p:txBody>
      </p:sp>
      <p:sp>
        <p:nvSpPr>
          <p:cNvPr id="21" name="Rectangle 20">
            <a:extLst>
              <a:ext uri="{FF2B5EF4-FFF2-40B4-BE49-F238E27FC236}">
                <a16:creationId xmlns:a16="http://schemas.microsoft.com/office/drawing/2014/main" id="{E3278CA6-AB74-4333-A7DD-EA48E2F8E246}"/>
              </a:ext>
            </a:extLst>
          </p:cNvPr>
          <p:cNvSpPr/>
          <p:nvPr/>
        </p:nvSpPr>
        <p:spPr>
          <a:xfrm>
            <a:off x="3737716" y="2627003"/>
            <a:ext cx="1370888" cy="369332"/>
          </a:xfrm>
          <a:prstGeom prst="rect">
            <a:avLst/>
          </a:prstGeom>
        </p:spPr>
        <p:txBody>
          <a:bodyPr wrap="none">
            <a:spAutoFit/>
          </a:bodyPr>
          <a:lstStyle/>
          <a:p>
            <a:pPr algn="ctr"/>
            <a:r>
              <a:rPr lang="en-US" sz="1800" b="1" dirty="0">
                <a:solidFill>
                  <a:schemeClr val="bg1"/>
                </a:solidFill>
                <a:effectLst>
                  <a:outerShdw blurRad="38100" dist="38100" dir="2700000" algn="tl">
                    <a:srgbClr val="000000">
                      <a:alpha val="43137"/>
                    </a:srgbClr>
                  </a:outerShdw>
                </a:effectLst>
              </a:rPr>
              <a:t>Ecosystems </a:t>
            </a:r>
          </a:p>
        </p:txBody>
      </p:sp>
      <p:sp>
        <p:nvSpPr>
          <p:cNvPr id="22" name="Rectangle 21">
            <a:extLst>
              <a:ext uri="{FF2B5EF4-FFF2-40B4-BE49-F238E27FC236}">
                <a16:creationId xmlns:a16="http://schemas.microsoft.com/office/drawing/2014/main" id="{EF1C72CB-B18E-44EE-BF43-C2D83ADC55C0}"/>
              </a:ext>
            </a:extLst>
          </p:cNvPr>
          <p:cNvSpPr/>
          <p:nvPr/>
        </p:nvSpPr>
        <p:spPr>
          <a:xfrm>
            <a:off x="426473" y="4897056"/>
            <a:ext cx="1468415" cy="553998"/>
          </a:xfrm>
          <a:prstGeom prst="rect">
            <a:avLst/>
          </a:prstGeom>
        </p:spPr>
        <p:txBody>
          <a:bodyPr wrap="none">
            <a:spAutoFit/>
          </a:bodyPr>
          <a:lstStyle/>
          <a:p>
            <a:pPr algn="ctr"/>
            <a:r>
              <a:rPr lang="en-US" sz="1500" b="1" dirty="0">
                <a:solidFill>
                  <a:schemeClr val="bg1"/>
                </a:solidFill>
                <a:effectLst>
                  <a:outerShdw blurRad="38100" dist="38100" dir="2700000" algn="tl">
                    <a:srgbClr val="000000">
                      <a:alpha val="43137"/>
                    </a:srgbClr>
                  </a:outerShdw>
                </a:effectLst>
              </a:rPr>
              <a:t>Environmental </a:t>
            </a:r>
          </a:p>
          <a:p>
            <a:pPr algn="ctr"/>
            <a:r>
              <a:rPr lang="en-US" sz="1500" b="1" dirty="0">
                <a:solidFill>
                  <a:schemeClr val="bg1"/>
                </a:solidFill>
                <a:effectLst>
                  <a:outerShdw blurRad="38100" dist="38100" dir="2700000" algn="tl">
                    <a:srgbClr val="000000">
                      <a:alpha val="43137"/>
                    </a:srgbClr>
                  </a:outerShdw>
                </a:effectLst>
              </a:rPr>
              <a:t>intelligence</a:t>
            </a:r>
          </a:p>
        </p:txBody>
      </p:sp>
      <p:pic>
        <p:nvPicPr>
          <p:cNvPr id="23" name="Picture 22">
            <a:extLst>
              <a:ext uri="{FF2B5EF4-FFF2-40B4-BE49-F238E27FC236}">
                <a16:creationId xmlns:a16="http://schemas.microsoft.com/office/drawing/2014/main" id="{56A17558-5B19-4DF7-8806-8E639F298B96}"/>
              </a:ext>
            </a:extLst>
          </p:cNvPr>
          <p:cNvPicPr>
            <a:picLocks noChangeAspect="1"/>
          </p:cNvPicPr>
          <p:nvPr/>
        </p:nvPicPr>
        <p:blipFill>
          <a:blip r:embed="rId6"/>
          <a:stretch>
            <a:fillRect/>
          </a:stretch>
        </p:blipFill>
        <p:spPr>
          <a:xfrm>
            <a:off x="2158402" y="3339459"/>
            <a:ext cx="2007095" cy="1322262"/>
          </a:xfrm>
          <a:prstGeom prst="rect">
            <a:avLst/>
          </a:prstGeom>
        </p:spPr>
      </p:pic>
      <p:sp>
        <p:nvSpPr>
          <p:cNvPr id="24" name="Rectangle 23">
            <a:extLst>
              <a:ext uri="{FF2B5EF4-FFF2-40B4-BE49-F238E27FC236}">
                <a16:creationId xmlns:a16="http://schemas.microsoft.com/office/drawing/2014/main" id="{B110E737-DA63-4EDA-97FB-FDCBF9A50F1C}"/>
              </a:ext>
            </a:extLst>
          </p:cNvPr>
          <p:cNvSpPr/>
          <p:nvPr/>
        </p:nvSpPr>
        <p:spPr>
          <a:xfrm>
            <a:off x="2225566" y="4010586"/>
            <a:ext cx="1725793" cy="646331"/>
          </a:xfrm>
          <a:prstGeom prst="rect">
            <a:avLst/>
          </a:prstGeom>
        </p:spPr>
        <p:txBody>
          <a:bodyPr wrap="none">
            <a:spAutoFit/>
          </a:bodyPr>
          <a:lstStyle/>
          <a:p>
            <a:pPr algn="ctr"/>
            <a:r>
              <a:rPr lang="en-US" sz="1800" b="1" dirty="0">
                <a:solidFill>
                  <a:schemeClr val="bg1"/>
                </a:solidFill>
                <a:effectLst>
                  <a:outerShdw blurRad="38100" dist="38100" dir="2700000" algn="tl">
                    <a:srgbClr val="000000">
                      <a:alpha val="43137"/>
                    </a:srgbClr>
                  </a:outerShdw>
                </a:effectLst>
              </a:rPr>
              <a:t>Environmental </a:t>
            </a:r>
          </a:p>
          <a:p>
            <a:pPr algn="ctr"/>
            <a:r>
              <a:rPr lang="en-US" sz="1800" b="1" dirty="0">
                <a:solidFill>
                  <a:schemeClr val="bg1"/>
                </a:solidFill>
                <a:effectLst>
                  <a:outerShdw blurRad="38100" dist="38100" dir="2700000" algn="tl">
                    <a:srgbClr val="000000">
                      <a:alpha val="43137"/>
                    </a:srgbClr>
                  </a:outerShdw>
                </a:effectLst>
              </a:rPr>
              <a:t>Health </a:t>
            </a:r>
          </a:p>
        </p:txBody>
      </p:sp>
      <p:sp>
        <p:nvSpPr>
          <p:cNvPr id="4" name="TextBox 3">
            <a:extLst>
              <a:ext uri="{FF2B5EF4-FFF2-40B4-BE49-F238E27FC236}">
                <a16:creationId xmlns:a16="http://schemas.microsoft.com/office/drawing/2014/main" id="{D41EE424-1502-0D4A-BFB0-EBA50CC6916B}"/>
              </a:ext>
            </a:extLst>
          </p:cNvPr>
          <p:cNvSpPr txBox="1"/>
          <p:nvPr/>
        </p:nvSpPr>
        <p:spPr>
          <a:xfrm>
            <a:off x="101046" y="124292"/>
            <a:ext cx="5662127" cy="523220"/>
          </a:xfrm>
          <a:prstGeom prst="rect">
            <a:avLst/>
          </a:prstGeom>
          <a:noFill/>
        </p:spPr>
        <p:txBody>
          <a:bodyPr wrap="none" rtlCol="0">
            <a:spAutoFit/>
          </a:bodyPr>
          <a:lstStyle/>
          <a:p>
            <a:r>
              <a:rPr lang="en-US" sz="2800" dirty="0">
                <a:solidFill>
                  <a:schemeClr val="tx1"/>
                </a:solidFill>
              </a:rPr>
              <a:t>Other research at Freshwater Sciences</a:t>
            </a:r>
          </a:p>
        </p:txBody>
      </p:sp>
    </p:spTree>
    <p:extLst>
      <p:ext uri="{BB962C8B-B14F-4D97-AF65-F5344CB8AC3E}">
        <p14:creationId xmlns:p14="http://schemas.microsoft.com/office/powerpoint/2010/main" val="4174145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ebsite&#10;&#10;Description automatically generated">
            <a:extLst>
              <a:ext uri="{FF2B5EF4-FFF2-40B4-BE49-F238E27FC236}">
                <a16:creationId xmlns:a16="http://schemas.microsoft.com/office/drawing/2014/main" id="{DF544891-88E8-433F-96D6-60C0C9CF8706}"/>
              </a:ext>
            </a:extLst>
          </p:cNvPr>
          <p:cNvPicPr>
            <a:picLocks noChangeAspect="1"/>
          </p:cNvPicPr>
          <p:nvPr/>
        </p:nvPicPr>
        <p:blipFill rotWithShape="1">
          <a:blip r:embed="rId3"/>
          <a:srcRect l="8052" t="10196" r="28530" b="13039"/>
          <a:stretch/>
        </p:blipFill>
        <p:spPr>
          <a:xfrm>
            <a:off x="649965" y="2547668"/>
            <a:ext cx="3670020" cy="2498858"/>
          </a:xfrm>
          <a:prstGeom prst="rect">
            <a:avLst/>
          </a:prstGeom>
        </p:spPr>
      </p:pic>
      <p:sp>
        <p:nvSpPr>
          <p:cNvPr id="6" name="Rectangle 5">
            <a:extLst>
              <a:ext uri="{FF2B5EF4-FFF2-40B4-BE49-F238E27FC236}">
                <a16:creationId xmlns:a16="http://schemas.microsoft.com/office/drawing/2014/main" id="{B81F21CA-50AF-422E-9EFB-4D5C89336C1B}"/>
              </a:ext>
            </a:extLst>
          </p:cNvPr>
          <p:cNvSpPr/>
          <p:nvPr/>
        </p:nvSpPr>
        <p:spPr>
          <a:xfrm>
            <a:off x="2094028" y="5133343"/>
            <a:ext cx="6990649" cy="369332"/>
          </a:xfrm>
          <a:prstGeom prst="rect">
            <a:avLst/>
          </a:prstGeom>
        </p:spPr>
        <p:txBody>
          <a:bodyPr wrap="square">
            <a:spAutoFit/>
          </a:bodyPr>
          <a:lstStyle/>
          <a:p>
            <a:r>
              <a:rPr lang="en-US" sz="1800" dirty="0"/>
              <a:t>https://www.dhs.wisconsin.gov/covid-19/wastewater.htm#wastewater</a:t>
            </a:r>
          </a:p>
        </p:txBody>
      </p:sp>
      <p:pic>
        <p:nvPicPr>
          <p:cNvPr id="3" name="Picture 2">
            <a:extLst>
              <a:ext uri="{FF2B5EF4-FFF2-40B4-BE49-F238E27FC236}">
                <a16:creationId xmlns:a16="http://schemas.microsoft.com/office/drawing/2014/main" id="{B5AB9238-6A37-44E9-A2C1-F9134CC74EF6}"/>
              </a:ext>
            </a:extLst>
          </p:cNvPr>
          <p:cNvPicPr>
            <a:picLocks noChangeAspect="1"/>
          </p:cNvPicPr>
          <p:nvPr/>
        </p:nvPicPr>
        <p:blipFill rotWithShape="1">
          <a:blip r:embed="rId4"/>
          <a:srcRect l="32266" t="14861" r="36250" b="6306"/>
          <a:stretch/>
        </p:blipFill>
        <p:spPr>
          <a:xfrm>
            <a:off x="4649555" y="1883014"/>
            <a:ext cx="4037191" cy="2584610"/>
          </a:xfrm>
          <a:prstGeom prst="rect">
            <a:avLst/>
          </a:prstGeom>
        </p:spPr>
      </p:pic>
      <p:pic>
        <p:nvPicPr>
          <p:cNvPr id="8" name="Picture 7">
            <a:extLst>
              <a:ext uri="{FF2B5EF4-FFF2-40B4-BE49-F238E27FC236}">
                <a16:creationId xmlns:a16="http://schemas.microsoft.com/office/drawing/2014/main" id="{77AF6AFB-D442-4F24-BDFC-8E1903A0F717}"/>
              </a:ext>
            </a:extLst>
          </p:cNvPr>
          <p:cNvPicPr>
            <a:picLocks noChangeAspect="1"/>
          </p:cNvPicPr>
          <p:nvPr/>
        </p:nvPicPr>
        <p:blipFill rotWithShape="1">
          <a:blip r:embed="rId5"/>
          <a:srcRect l="42342" t="10548" r="44652" b="67916"/>
          <a:stretch/>
        </p:blipFill>
        <p:spPr>
          <a:xfrm>
            <a:off x="7379208" y="4586247"/>
            <a:ext cx="1167050" cy="492776"/>
          </a:xfrm>
          <a:prstGeom prst="rect">
            <a:avLst/>
          </a:prstGeom>
        </p:spPr>
      </p:pic>
      <p:pic>
        <p:nvPicPr>
          <p:cNvPr id="10" name="Picture 9">
            <a:extLst>
              <a:ext uri="{FF2B5EF4-FFF2-40B4-BE49-F238E27FC236}">
                <a16:creationId xmlns:a16="http://schemas.microsoft.com/office/drawing/2014/main" id="{E185063C-4E5C-D842-9132-08C66456C027}"/>
              </a:ext>
            </a:extLst>
          </p:cNvPr>
          <p:cNvPicPr>
            <a:picLocks noChangeAspect="1"/>
          </p:cNvPicPr>
          <p:nvPr/>
        </p:nvPicPr>
        <p:blipFill rotWithShape="1">
          <a:blip r:embed="rId6"/>
          <a:srcRect l="57910" t="15916" r="16639" b="14119"/>
          <a:stretch/>
        </p:blipFill>
        <p:spPr>
          <a:xfrm>
            <a:off x="409981" y="1217296"/>
            <a:ext cx="2343764" cy="2063303"/>
          </a:xfrm>
          <a:prstGeom prst="rect">
            <a:avLst/>
          </a:prstGeom>
        </p:spPr>
      </p:pic>
    </p:spTree>
    <p:extLst>
      <p:ext uri="{BB962C8B-B14F-4D97-AF65-F5344CB8AC3E}">
        <p14:creationId xmlns:p14="http://schemas.microsoft.com/office/powerpoint/2010/main" val="242159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9" y="904558"/>
            <a:ext cx="6561324" cy="3280662"/>
          </a:xfrm>
          <a:prstGeom prst="rect">
            <a:avLst/>
          </a:prstGeom>
        </p:spPr>
      </p:pic>
      <p:sp>
        <p:nvSpPr>
          <p:cNvPr id="5" name="TextBox 4"/>
          <p:cNvSpPr txBox="1"/>
          <p:nvPr/>
        </p:nvSpPr>
        <p:spPr>
          <a:xfrm>
            <a:off x="8063199" y="2523227"/>
            <a:ext cx="1031051" cy="369332"/>
          </a:xfrm>
          <a:prstGeom prst="rect">
            <a:avLst/>
          </a:prstGeom>
          <a:noFill/>
        </p:spPr>
        <p:txBody>
          <a:bodyPr wrap="none" rtlCol="0">
            <a:spAutoFit/>
          </a:bodyPr>
          <a:lstStyle/>
          <a:p>
            <a:r>
              <a:rPr lang="en-US" sz="1800" dirty="0"/>
              <a:t>7 hottest </a:t>
            </a:r>
          </a:p>
        </p:txBody>
      </p:sp>
      <p:sp>
        <p:nvSpPr>
          <p:cNvPr id="6" name="TextBox 5"/>
          <p:cNvSpPr txBox="1"/>
          <p:nvPr/>
        </p:nvSpPr>
        <p:spPr>
          <a:xfrm>
            <a:off x="339437" y="5637068"/>
            <a:ext cx="872355" cy="253916"/>
          </a:xfrm>
          <a:prstGeom prst="rect">
            <a:avLst/>
          </a:prstGeom>
          <a:noFill/>
        </p:spPr>
        <p:txBody>
          <a:bodyPr wrap="none" rtlCol="0">
            <a:spAutoFit/>
          </a:bodyPr>
          <a:lstStyle/>
          <a:p>
            <a:r>
              <a:rPr lang="en-US" sz="1050" b="1" dirty="0">
                <a:latin typeface="Candara" panose="020E0502030303020204" pitchFamily="34" charset="0"/>
              </a:rPr>
              <a:t>Data:  NASA</a:t>
            </a:r>
          </a:p>
        </p:txBody>
      </p:sp>
      <p:grpSp>
        <p:nvGrpSpPr>
          <p:cNvPr id="22" name="Group 21">
            <a:extLst>
              <a:ext uri="{FF2B5EF4-FFF2-40B4-BE49-F238E27FC236}">
                <a16:creationId xmlns:a16="http://schemas.microsoft.com/office/drawing/2014/main" id="{B4CA653F-0E89-43D0-8943-32898E2ADFDB}"/>
              </a:ext>
            </a:extLst>
          </p:cNvPr>
          <p:cNvGrpSpPr/>
          <p:nvPr/>
        </p:nvGrpSpPr>
        <p:grpSpPr>
          <a:xfrm>
            <a:off x="1641763" y="2286000"/>
            <a:ext cx="6449459" cy="3513965"/>
            <a:chOff x="2189018" y="1905000"/>
            <a:chExt cx="8599278" cy="4685286"/>
          </a:xfrm>
        </p:grpSpPr>
        <p:pic>
          <p:nvPicPr>
            <p:cNvPr id="3" name="Picture 2"/>
            <p:cNvPicPr>
              <a:picLocks noChangeAspect="1"/>
            </p:cNvPicPr>
            <p:nvPr/>
          </p:nvPicPr>
          <p:blipFill>
            <a:blip r:embed="rId4"/>
            <a:stretch>
              <a:fillRect/>
            </a:stretch>
          </p:blipFill>
          <p:spPr>
            <a:xfrm>
              <a:off x="2189018" y="1905000"/>
              <a:ext cx="8050174" cy="4685286"/>
            </a:xfrm>
            <a:prstGeom prst="rect">
              <a:avLst/>
            </a:prstGeom>
          </p:spPr>
        </p:pic>
        <p:sp>
          <p:nvSpPr>
            <p:cNvPr id="4" name="Right Arrow 3"/>
            <p:cNvSpPr/>
            <p:nvPr/>
          </p:nvSpPr>
          <p:spPr>
            <a:xfrm rot="10800000">
              <a:off x="10344951" y="2341659"/>
              <a:ext cx="443345" cy="258618"/>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3F68EA95-E2FC-4BC3-A89F-B0655DE4E9D0}"/>
                </a:ext>
              </a:extLst>
            </p:cNvPr>
            <p:cNvSpPr txBox="1"/>
            <p:nvPr/>
          </p:nvSpPr>
          <p:spPr>
            <a:xfrm>
              <a:off x="9282156" y="2470968"/>
              <a:ext cx="502701" cy="261611"/>
            </a:xfrm>
            <a:prstGeom prst="rect">
              <a:avLst/>
            </a:prstGeom>
            <a:noFill/>
          </p:spPr>
          <p:txBody>
            <a:bodyPr wrap="none" rtlCol="0">
              <a:spAutoFit/>
            </a:bodyPr>
            <a:lstStyle/>
            <a:p>
              <a:r>
                <a:rPr lang="en-US" sz="675" b="1" dirty="0">
                  <a:latin typeface="Arial" panose="020B0604020202020204" pitchFamily="34" charset="0"/>
                  <a:cs typeface="Arial" panose="020B0604020202020204" pitchFamily="34" charset="0"/>
                </a:rPr>
                <a:t>2015</a:t>
              </a:r>
            </a:p>
          </p:txBody>
        </p:sp>
        <p:sp>
          <p:nvSpPr>
            <p:cNvPr id="11" name="Rectangle 10">
              <a:extLst>
                <a:ext uri="{FF2B5EF4-FFF2-40B4-BE49-F238E27FC236}">
                  <a16:creationId xmlns:a16="http://schemas.microsoft.com/office/drawing/2014/main" id="{955C9682-6A4D-457F-9103-BB2CC41A02AC}"/>
                </a:ext>
              </a:extLst>
            </p:cNvPr>
            <p:cNvSpPr/>
            <p:nvPr/>
          </p:nvSpPr>
          <p:spPr>
            <a:xfrm>
              <a:off x="9759591" y="2566752"/>
              <a:ext cx="309450" cy="114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a:extLst>
                <a:ext uri="{FF2B5EF4-FFF2-40B4-BE49-F238E27FC236}">
                  <a16:creationId xmlns:a16="http://schemas.microsoft.com/office/drawing/2014/main" id="{156CCF6A-6EA8-4551-A888-F440A6A95CE8}"/>
                </a:ext>
              </a:extLst>
            </p:cNvPr>
            <p:cNvSpPr/>
            <p:nvPr/>
          </p:nvSpPr>
          <p:spPr>
            <a:xfrm>
              <a:off x="9806076" y="2592224"/>
              <a:ext cx="73152" cy="73152"/>
            </a:xfrm>
            <a:prstGeom prst="ellipse">
              <a:avLst/>
            </a:prstGeom>
            <a:solidFill>
              <a:schemeClr val="accent2"/>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Box 8">
              <a:extLst>
                <a:ext uri="{FF2B5EF4-FFF2-40B4-BE49-F238E27FC236}">
                  <a16:creationId xmlns:a16="http://schemas.microsoft.com/office/drawing/2014/main" id="{9F44376A-331B-4551-80A6-F69330DBC72A}"/>
                </a:ext>
              </a:extLst>
            </p:cNvPr>
            <p:cNvSpPr txBox="1"/>
            <p:nvPr/>
          </p:nvSpPr>
          <p:spPr>
            <a:xfrm>
              <a:off x="9806076" y="2561695"/>
              <a:ext cx="528349" cy="276999"/>
            </a:xfrm>
            <a:prstGeom prst="rect">
              <a:avLst/>
            </a:prstGeom>
            <a:noFill/>
          </p:spPr>
          <p:txBody>
            <a:bodyPr wrap="none" rtlCol="0">
              <a:spAutoFit/>
            </a:bodyPr>
            <a:lstStyle/>
            <a:p>
              <a:r>
                <a:rPr lang="en-US" sz="750" dirty="0">
                  <a:latin typeface="Arial" panose="020B0604020202020204" pitchFamily="34" charset="0"/>
                  <a:cs typeface="Arial" panose="020B0604020202020204" pitchFamily="34" charset="0"/>
                </a:rPr>
                <a:t>2018</a:t>
              </a:r>
            </a:p>
          </p:txBody>
        </p:sp>
        <p:sp>
          <p:nvSpPr>
            <p:cNvPr id="14" name="TextBox 13">
              <a:extLst>
                <a:ext uri="{FF2B5EF4-FFF2-40B4-BE49-F238E27FC236}">
                  <a16:creationId xmlns:a16="http://schemas.microsoft.com/office/drawing/2014/main" id="{9CC93EC9-B377-4A6D-9DB8-33CC35027DD9}"/>
                </a:ext>
              </a:extLst>
            </p:cNvPr>
            <p:cNvSpPr txBox="1"/>
            <p:nvPr/>
          </p:nvSpPr>
          <p:spPr>
            <a:xfrm>
              <a:off x="10055992" y="2154467"/>
              <a:ext cx="466795" cy="400109"/>
            </a:xfrm>
            <a:prstGeom prst="rect">
              <a:avLst/>
            </a:prstGeom>
            <a:noFill/>
          </p:spPr>
          <p:txBody>
            <a:bodyPr wrap="square" rtlCol="0">
              <a:spAutoFit/>
            </a:bodyPr>
            <a:lstStyle/>
            <a:p>
              <a:r>
                <a:rPr lang="en-US" sz="675" b="1" dirty="0">
                  <a:latin typeface="Arial" panose="020B0604020202020204" pitchFamily="34" charset="0"/>
                  <a:cs typeface="Arial" panose="020B0604020202020204" pitchFamily="34" charset="0"/>
                </a:rPr>
                <a:t>2020</a:t>
              </a:r>
            </a:p>
          </p:txBody>
        </p:sp>
        <p:sp>
          <p:nvSpPr>
            <p:cNvPr id="16" name="TextBox 15">
              <a:extLst>
                <a:ext uri="{FF2B5EF4-FFF2-40B4-BE49-F238E27FC236}">
                  <a16:creationId xmlns:a16="http://schemas.microsoft.com/office/drawing/2014/main" id="{61E150F0-C8F1-47E9-866A-C3840B1552FE}"/>
                </a:ext>
              </a:extLst>
            </p:cNvPr>
            <p:cNvSpPr txBox="1"/>
            <p:nvPr/>
          </p:nvSpPr>
          <p:spPr>
            <a:xfrm>
              <a:off x="9908839" y="2276083"/>
              <a:ext cx="466795" cy="400109"/>
            </a:xfrm>
            <a:prstGeom prst="rect">
              <a:avLst/>
            </a:prstGeom>
            <a:noFill/>
          </p:spPr>
          <p:txBody>
            <a:bodyPr wrap="square" rtlCol="0">
              <a:spAutoFit/>
            </a:bodyPr>
            <a:lstStyle/>
            <a:p>
              <a:r>
                <a:rPr lang="en-US" sz="675" b="1" dirty="0">
                  <a:latin typeface="Arial" panose="020B0604020202020204" pitchFamily="34" charset="0"/>
                  <a:cs typeface="Arial" panose="020B0604020202020204" pitchFamily="34" charset="0"/>
                </a:rPr>
                <a:t>2019</a:t>
              </a:r>
            </a:p>
          </p:txBody>
        </p:sp>
        <p:sp>
          <p:nvSpPr>
            <p:cNvPr id="17" name="Oval 16">
              <a:extLst>
                <a:ext uri="{FF2B5EF4-FFF2-40B4-BE49-F238E27FC236}">
                  <a16:creationId xmlns:a16="http://schemas.microsoft.com/office/drawing/2014/main" id="{3F9A53AC-AE4E-4733-A061-E1E435DBE50C}"/>
                </a:ext>
              </a:extLst>
            </p:cNvPr>
            <p:cNvSpPr/>
            <p:nvPr/>
          </p:nvSpPr>
          <p:spPr>
            <a:xfrm>
              <a:off x="9899310" y="2350245"/>
              <a:ext cx="56702" cy="64390"/>
            </a:xfrm>
            <a:prstGeom prst="ellipse">
              <a:avLst/>
            </a:prstGeom>
            <a:solidFill>
              <a:schemeClr val="accent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FBA1DF48-4D1D-4864-BB8E-F26FE02E1D67}"/>
                </a:ext>
              </a:extLst>
            </p:cNvPr>
            <p:cNvSpPr/>
            <p:nvPr/>
          </p:nvSpPr>
          <p:spPr>
            <a:xfrm>
              <a:off x="9806076" y="2221302"/>
              <a:ext cx="303962" cy="128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Oval 17">
              <a:extLst>
                <a:ext uri="{FF2B5EF4-FFF2-40B4-BE49-F238E27FC236}">
                  <a16:creationId xmlns:a16="http://schemas.microsoft.com/office/drawing/2014/main" id="{E5719A56-D9F1-4D64-A6EF-A4033B859CED}"/>
                </a:ext>
              </a:extLst>
            </p:cNvPr>
            <p:cNvSpPr/>
            <p:nvPr/>
          </p:nvSpPr>
          <p:spPr>
            <a:xfrm>
              <a:off x="9985837" y="2250185"/>
              <a:ext cx="62372" cy="64390"/>
            </a:xfrm>
            <a:prstGeom prst="ellipse">
              <a:avLst/>
            </a:prstGeom>
            <a:solidFill>
              <a:schemeClr val="accent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a:extLst>
                <a:ext uri="{FF2B5EF4-FFF2-40B4-BE49-F238E27FC236}">
                  <a16:creationId xmlns:a16="http://schemas.microsoft.com/office/drawing/2014/main" id="{B59FC54E-5855-435E-AB74-67F00E3C2CE1}"/>
                </a:ext>
              </a:extLst>
            </p:cNvPr>
            <p:cNvSpPr txBox="1"/>
            <p:nvPr/>
          </p:nvSpPr>
          <p:spPr>
            <a:xfrm>
              <a:off x="9336544" y="2166607"/>
              <a:ext cx="466795" cy="400109"/>
            </a:xfrm>
            <a:prstGeom prst="rect">
              <a:avLst/>
            </a:prstGeom>
            <a:noFill/>
          </p:spPr>
          <p:txBody>
            <a:bodyPr wrap="square" rtlCol="0">
              <a:spAutoFit/>
            </a:bodyPr>
            <a:lstStyle/>
            <a:p>
              <a:r>
                <a:rPr lang="en-US" sz="675" b="1" dirty="0">
                  <a:latin typeface="Arial" panose="020B0604020202020204" pitchFamily="34" charset="0"/>
                  <a:cs typeface="Arial" panose="020B0604020202020204" pitchFamily="34" charset="0"/>
                </a:rPr>
                <a:t>2016</a:t>
              </a:r>
            </a:p>
          </p:txBody>
        </p:sp>
        <p:sp>
          <p:nvSpPr>
            <p:cNvPr id="21" name="Oval 20">
              <a:extLst>
                <a:ext uri="{FF2B5EF4-FFF2-40B4-BE49-F238E27FC236}">
                  <a16:creationId xmlns:a16="http://schemas.microsoft.com/office/drawing/2014/main" id="{236DEF5C-719F-4213-AF3C-F0A6BE1F81A1}"/>
                </a:ext>
              </a:extLst>
            </p:cNvPr>
            <p:cNvSpPr/>
            <p:nvPr/>
          </p:nvSpPr>
          <p:spPr>
            <a:xfrm>
              <a:off x="9226949" y="1905000"/>
              <a:ext cx="1295837" cy="1143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3" name="Picture 2" descr="USGCRP Indicator Details | GlobalChange.gov">
            <a:extLst>
              <a:ext uri="{FF2B5EF4-FFF2-40B4-BE49-F238E27FC236}">
                <a16:creationId xmlns:a16="http://schemas.microsoft.com/office/drawing/2014/main" id="{E5126C35-31E0-40A0-AE29-2B6D6BFE21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4604" y="4295389"/>
            <a:ext cx="2440097" cy="14092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A843E5-02C8-4A6A-B494-00B85ACA6002}"/>
              </a:ext>
            </a:extLst>
          </p:cNvPr>
          <p:cNvSpPr txBox="1"/>
          <p:nvPr/>
        </p:nvSpPr>
        <p:spPr>
          <a:xfrm>
            <a:off x="3714750" y="1257300"/>
            <a:ext cx="2037737" cy="415498"/>
          </a:xfrm>
          <a:prstGeom prst="rect">
            <a:avLst/>
          </a:prstGeom>
          <a:noFill/>
        </p:spPr>
        <p:txBody>
          <a:bodyPr wrap="none" rtlCol="0">
            <a:spAutoFit/>
          </a:bodyPr>
          <a:lstStyle/>
          <a:p>
            <a:r>
              <a:rPr lang="en-US" sz="2100" dirty="0">
                <a:solidFill>
                  <a:schemeClr val="bg1"/>
                </a:solidFill>
              </a:rPr>
              <a:t>changing climate</a:t>
            </a:r>
          </a:p>
        </p:txBody>
      </p:sp>
    </p:spTree>
    <p:extLst>
      <p:ext uri="{BB962C8B-B14F-4D97-AF65-F5344CB8AC3E}">
        <p14:creationId xmlns:p14="http://schemas.microsoft.com/office/powerpoint/2010/main" val="211447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CC1A2E2-6C12-448C-88F1-B026C3FB3C21}" type="slidenum">
              <a:rPr lang="en-US" smtClean="0">
                <a:latin typeface="Candara" panose="020E0502030303020204" pitchFamily="34" charset="0"/>
              </a:rPr>
              <a:pPr>
                <a:defRPr/>
              </a:pPr>
              <a:t>26</a:t>
            </a:fld>
            <a:endParaRPr lang="en-US">
              <a:latin typeface="Candara" panose="020E0502030303020204" pitchFamily="34" charset="0"/>
            </a:endParaRPr>
          </a:p>
        </p:txBody>
      </p:sp>
      <p:pic>
        <p:nvPicPr>
          <p:cNvPr id="7" name="Picture 6" descr="t100.png"/>
          <p:cNvPicPr>
            <a:picLocks noChangeAspect="1"/>
          </p:cNvPicPr>
          <p:nvPr/>
        </p:nvPicPr>
        <p:blipFill rotWithShape="1">
          <a:blip r:embed="rId3" cstate="print">
            <a:extLst>
              <a:ext uri="{28A0092B-C50C-407E-A947-70E740481C1C}">
                <a14:useLocalDpi xmlns:a14="http://schemas.microsoft.com/office/drawing/2010/main" val="0"/>
              </a:ext>
            </a:extLst>
          </a:blip>
          <a:srcRect l="50000"/>
          <a:stretch/>
        </p:blipFill>
        <p:spPr>
          <a:xfrm>
            <a:off x="1485900" y="1061907"/>
            <a:ext cx="2547161" cy="243836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114801" y="1714499"/>
            <a:ext cx="1713931" cy="60016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300" b="1" dirty="0">
                <a:solidFill>
                  <a:srgbClr val="F8083B"/>
                </a:solidFill>
                <a:latin typeface="Candara" panose="020E0502030303020204" pitchFamily="34" charset="0"/>
              </a:rPr>
              <a:t> warmer</a:t>
            </a:r>
            <a:endParaRPr lang="en-US" sz="3300" dirty="0">
              <a:latin typeface="Candara" panose="020E0502030303020204" pitchFamily="34" charset="0"/>
            </a:endParaRPr>
          </a:p>
        </p:txBody>
      </p:sp>
      <p:sp>
        <p:nvSpPr>
          <p:cNvPr id="10" name="TextBox 9"/>
          <p:cNvSpPr txBox="1"/>
          <p:nvPr/>
        </p:nvSpPr>
        <p:spPr>
          <a:xfrm>
            <a:off x="6083943" y="3104550"/>
            <a:ext cx="2214068" cy="323165"/>
          </a:xfrm>
          <a:prstGeom prst="rect">
            <a:avLst/>
          </a:prstGeom>
          <a:solidFill>
            <a:schemeClr val="bg1"/>
          </a:solidFill>
        </p:spPr>
        <p:txBody>
          <a:bodyPr wrap="none" rtlCol="0">
            <a:spAutoFit/>
          </a:bodyPr>
          <a:lstStyle/>
          <a:p>
            <a:r>
              <a:rPr lang="en-US" sz="1500" dirty="0">
                <a:latin typeface="Candara" panose="020E0502030303020204" pitchFamily="34" charset="0"/>
                <a:cs typeface="Calibri" pitchFamily="34" charset="0"/>
              </a:rPr>
              <a:t>nearly 2 months over 90</a:t>
            </a:r>
            <a:r>
              <a:rPr lang="en-US" sz="1500" baseline="30000" dirty="0">
                <a:latin typeface="Candara" panose="020E0502030303020204" pitchFamily="34" charset="0"/>
                <a:cs typeface="Calibri" pitchFamily="34" charset="0"/>
              </a:rPr>
              <a:t>o</a:t>
            </a:r>
          </a:p>
        </p:txBody>
      </p:sp>
      <p:sp>
        <p:nvSpPr>
          <p:cNvPr id="2" name="TextBox 1"/>
          <p:cNvSpPr txBox="1"/>
          <p:nvPr/>
        </p:nvSpPr>
        <p:spPr>
          <a:xfrm>
            <a:off x="1828801" y="5589742"/>
            <a:ext cx="1686231" cy="276999"/>
          </a:xfrm>
          <a:prstGeom prst="rect">
            <a:avLst/>
          </a:prstGeom>
          <a:noFill/>
        </p:spPr>
        <p:txBody>
          <a:bodyPr wrap="none" rtlCol="0">
            <a:spAutoFit/>
          </a:bodyPr>
          <a:lstStyle/>
          <a:p>
            <a:r>
              <a:rPr lang="en-US" sz="1200" dirty="0"/>
              <a:t>D. Lorenz UW-Madison</a:t>
            </a:r>
          </a:p>
        </p:txBody>
      </p:sp>
      <p:pic>
        <p:nvPicPr>
          <p:cNvPr id="12" name="Picture 11" descr="prcp_annua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979" y="3580615"/>
            <a:ext cx="2647949" cy="1981648"/>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355648" y="3858559"/>
            <a:ext cx="1391728" cy="5539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000" b="1" dirty="0">
                <a:solidFill>
                  <a:srgbClr val="0070C0"/>
                </a:solidFill>
                <a:latin typeface="Candara" panose="020E0502030303020204" pitchFamily="34" charset="0"/>
              </a:rPr>
              <a:t>wetter </a:t>
            </a:r>
          </a:p>
        </p:txBody>
      </p:sp>
      <p:sp>
        <p:nvSpPr>
          <p:cNvPr id="3" name="TextBox 2"/>
          <p:cNvSpPr txBox="1"/>
          <p:nvPr/>
        </p:nvSpPr>
        <p:spPr>
          <a:xfrm>
            <a:off x="16001" y="1787059"/>
            <a:ext cx="1425390" cy="600164"/>
          </a:xfrm>
          <a:prstGeom prst="rect">
            <a:avLst/>
          </a:prstGeom>
          <a:noFill/>
        </p:spPr>
        <p:txBody>
          <a:bodyPr wrap="none" rtlCol="0">
            <a:spAutoFit/>
          </a:bodyPr>
          <a:lstStyle/>
          <a:p>
            <a:pPr algn="ctr"/>
            <a:r>
              <a:rPr lang="en-US" sz="1800" b="1" dirty="0">
                <a:solidFill>
                  <a:srgbClr val="FF0000"/>
                </a:solidFill>
                <a:latin typeface="Candara" panose="020E0502030303020204" pitchFamily="34" charset="0"/>
              </a:rPr>
              <a:t>+ 4-9 F</a:t>
            </a:r>
            <a:r>
              <a:rPr lang="en-US" sz="1500" dirty="0">
                <a:latin typeface="Candara" panose="020E0502030303020204" pitchFamily="34" charset="0"/>
              </a:rPr>
              <a:t>. hotter</a:t>
            </a:r>
          </a:p>
          <a:p>
            <a:pPr algn="ctr"/>
            <a:r>
              <a:rPr lang="en-US" sz="1500" dirty="0">
                <a:latin typeface="Candara" panose="020E0502030303020204" pitchFamily="34" charset="0"/>
              </a:rPr>
              <a:t> by 2090</a:t>
            </a:r>
          </a:p>
        </p:txBody>
      </p:sp>
      <p:sp>
        <p:nvSpPr>
          <p:cNvPr id="5" name="TextBox 4"/>
          <p:cNvSpPr txBox="1"/>
          <p:nvPr/>
        </p:nvSpPr>
        <p:spPr>
          <a:xfrm>
            <a:off x="5610888" y="5321275"/>
            <a:ext cx="3241593" cy="553998"/>
          </a:xfrm>
          <a:prstGeom prst="rect">
            <a:avLst/>
          </a:prstGeom>
          <a:noFill/>
        </p:spPr>
        <p:txBody>
          <a:bodyPr wrap="none" rtlCol="0">
            <a:spAutoFit/>
          </a:bodyPr>
          <a:lstStyle/>
          <a:p>
            <a:endParaRPr lang="en-US" sz="1500" dirty="0">
              <a:latin typeface="Candara" panose="020E0502030303020204" pitchFamily="34" charset="0"/>
            </a:endParaRPr>
          </a:p>
          <a:p>
            <a:r>
              <a:rPr lang="en-US" sz="1500" dirty="0">
                <a:latin typeface="Candara" panose="020E0502030303020204" pitchFamily="34" charset="0"/>
              </a:rPr>
              <a:t>50-100% increased </a:t>
            </a:r>
            <a:r>
              <a:rPr lang="en-US" sz="1500" dirty="0" err="1">
                <a:latin typeface="Candara" panose="020E0502030303020204" pitchFamily="34" charset="0"/>
              </a:rPr>
              <a:t>freq</a:t>
            </a:r>
            <a:r>
              <a:rPr lang="en-US" sz="1500" dirty="0">
                <a:latin typeface="Candara" panose="020E0502030303020204" pitchFamily="34" charset="0"/>
              </a:rPr>
              <a:t> intense events</a:t>
            </a:r>
          </a:p>
        </p:txBody>
      </p:sp>
      <p:pic>
        <p:nvPicPr>
          <p:cNvPr id="14" name="Picture 13">
            <a:extLst>
              <a:ext uri="{FF2B5EF4-FFF2-40B4-BE49-F238E27FC236}">
                <a16:creationId xmlns:a16="http://schemas.microsoft.com/office/drawing/2014/main" id="{26424F85-E77E-4004-8374-7C310D1CE4CD}"/>
              </a:ext>
            </a:extLst>
          </p:cNvPr>
          <p:cNvPicPr>
            <a:picLocks noChangeAspect="1"/>
          </p:cNvPicPr>
          <p:nvPr/>
        </p:nvPicPr>
        <p:blipFill rotWithShape="1">
          <a:blip r:embed="rId5"/>
          <a:srcRect l="45250"/>
          <a:stretch/>
        </p:blipFill>
        <p:spPr>
          <a:xfrm>
            <a:off x="6057900" y="1049805"/>
            <a:ext cx="2055307" cy="2051591"/>
          </a:xfrm>
          <a:prstGeom prst="rect">
            <a:avLst/>
          </a:prstGeom>
        </p:spPr>
      </p:pic>
      <p:pic>
        <p:nvPicPr>
          <p:cNvPr id="15" name="Picture 14" descr="WI4_PRCPMEAN_DaysGT_2in_rcp85_2071_2090.png">
            <a:extLst>
              <a:ext uri="{FF2B5EF4-FFF2-40B4-BE49-F238E27FC236}">
                <a16:creationId xmlns:a16="http://schemas.microsoft.com/office/drawing/2014/main" id="{FD25B8A7-82F2-4666-9504-269C2A3C8C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04"/>
          <a:stretch/>
        </p:blipFill>
        <p:spPr>
          <a:xfrm>
            <a:off x="6222388" y="3642493"/>
            <a:ext cx="1726330" cy="1744160"/>
          </a:xfrm>
          <a:prstGeom prst="rect">
            <a:avLst/>
          </a:prstGeom>
        </p:spPr>
      </p:pic>
      <p:sp>
        <p:nvSpPr>
          <p:cNvPr id="6" name="Rectangle 5">
            <a:extLst>
              <a:ext uri="{FF2B5EF4-FFF2-40B4-BE49-F238E27FC236}">
                <a16:creationId xmlns:a16="http://schemas.microsoft.com/office/drawing/2014/main" id="{AFF21D7B-91D8-49CA-A181-AE2077CB9147}"/>
              </a:ext>
            </a:extLst>
          </p:cNvPr>
          <p:cNvSpPr/>
          <p:nvPr/>
        </p:nvSpPr>
        <p:spPr>
          <a:xfrm>
            <a:off x="57150" y="3870101"/>
            <a:ext cx="1193019" cy="877163"/>
          </a:xfrm>
          <a:prstGeom prst="rect">
            <a:avLst/>
          </a:prstGeom>
        </p:spPr>
        <p:txBody>
          <a:bodyPr wrap="square">
            <a:spAutoFit/>
          </a:bodyPr>
          <a:lstStyle/>
          <a:p>
            <a:pPr algn="ctr"/>
            <a:r>
              <a:rPr lang="en-US" sz="1800" b="1" dirty="0">
                <a:solidFill>
                  <a:srgbClr val="0070C0"/>
                </a:solidFill>
                <a:latin typeface="Candara" panose="020E0502030303020204" pitchFamily="34" charset="0"/>
              </a:rPr>
              <a:t>+ 10-20% increase </a:t>
            </a:r>
            <a:r>
              <a:rPr lang="en-US" sz="1500" dirty="0">
                <a:latin typeface="Candara" panose="020E0502030303020204" pitchFamily="34" charset="0"/>
              </a:rPr>
              <a:t>in ppt</a:t>
            </a:r>
            <a:endParaRPr lang="en-US" sz="1800" dirty="0"/>
          </a:p>
        </p:txBody>
      </p:sp>
    </p:spTree>
    <p:extLst>
      <p:ext uri="{BB962C8B-B14F-4D97-AF65-F5344CB8AC3E}">
        <p14:creationId xmlns:p14="http://schemas.microsoft.com/office/powerpoint/2010/main" val="3865392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41984F-EE37-4E92-B3DF-BB285E9ED71D}"/>
              </a:ext>
            </a:extLst>
          </p:cNvPr>
          <p:cNvPicPr>
            <a:picLocks noChangeAspect="1"/>
          </p:cNvPicPr>
          <p:nvPr/>
        </p:nvPicPr>
        <p:blipFill rotWithShape="1">
          <a:blip r:embed="rId2">
            <a:lum contrast="40000"/>
          </a:blip>
          <a:srcRect l="48717" t="6817" r="19088" b="20744"/>
          <a:stretch/>
        </p:blipFill>
        <p:spPr>
          <a:xfrm>
            <a:off x="326518" y="1114425"/>
            <a:ext cx="2446877" cy="4398922"/>
          </a:xfrm>
          <a:prstGeom prst="rect">
            <a:avLst/>
          </a:prstGeom>
          <a:noFill/>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894476A-0A9A-4C06-A576-61BF62EB54A9}"/>
              </a:ext>
            </a:extLst>
          </p:cNvPr>
          <p:cNvPicPr>
            <a:picLocks noChangeAspect="1"/>
          </p:cNvPicPr>
          <p:nvPr/>
        </p:nvPicPr>
        <p:blipFill>
          <a:blip r:embed="rId3"/>
          <a:stretch>
            <a:fillRect/>
          </a:stretch>
        </p:blipFill>
        <p:spPr>
          <a:xfrm>
            <a:off x="4924549" y="2939017"/>
            <a:ext cx="3733676" cy="2939840"/>
          </a:xfrm>
          <a:prstGeom prst="rect">
            <a:avLst/>
          </a:prstGeom>
        </p:spPr>
      </p:pic>
      <p:pic>
        <p:nvPicPr>
          <p:cNvPr id="1026" name="Picture 2" descr="Image result for trends in heavy rainfall noaa">
            <a:extLst>
              <a:ext uri="{FF2B5EF4-FFF2-40B4-BE49-F238E27FC236}">
                <a16:creationId xmlns:a16="http://schemas.microsoft.com/office/drawing/2014/main" id="{5F0F3416-8497-4F3B-BBF6-85A71FECC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314" y="1120338"/>
            <a:ext cx="3148421" cy="24493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C315B27-14A4-497C-85AB-D827435903FC}"/>
              </a:ext>
            </a:extLst>
          </p:cNvPr>
          <p:cNvSpPr txBox="1"/>
          <p:nvPr/>
        </p:nvSpPr>
        <p:spPr>
          <a:xfrm>
            <a:off x="3104215" y="4540297"/>
            <a:ext cx="1489511" cy="553998"/>
          </a:xfrm>
          <a:prstGeom prst="rect">
            <a:avLst/>
          </a:prstGeom>
          <a:noFill/>
        </p:spPr>
        <p:txBody>
          <a:bodyPr wrap="none" rtlCol="0">
            <a:spAutoFit/>
          </a:bodyPr>
          <a:lstStyle/>
          <a:p>
            <a:pPr algn="ctr"/>
            <a:r>
              <a:rPr lang="en-US" sz="1500" i="1" dirty="0"/>
              <a:t>Milwaukee River</a:t>
            </a:r>
          </a:p>
          <a:p>
            <a:pPr algn="ctr"/>
            <a:r>
              <a:rPr lang="en-US" sz="1500" i="1" dirty="0"/>
              <a:t>discharge </a:t>
            </a:r>
          </a:p>
        </p:txBody>
      </p:sp>
      <p:sp>
        <p:nvSpPr>
          <p:cNvPr id="13" name="TextBox 12">
            <a:extLst>
              <a:ext uri="{FF2B5EF4-FFF2-40B4-BE49-F238E27FC236}">
                <a16:creationId xmlns:a16="http://schemas.microsoft.com/office/drawing/2014/main" id="{0FB13FF3-782F-47B2-8624-423EEB1BD692}"/>
              </a:ext>
            </a:extLst>
          </p:cNvPr>
          <p:cNvSpPr txBox="1"/>
          <p:nvPr/>
        </p:nvSpPr>
        <p:spPr>
          <a:xfrm>
            <a:off x="6353860" y="1764220"/>
            <a:ext cx="2472344" cy="553998"/>
          </a:xfrm>
          <a:prstGeom prst="rect">
            <a:avLst/>
          </a:prstGeom>
          <a:noFill/>
        </p:spPr>
        <p:txBody>
          <a:bodyPr wrap="none" rtlCol="0">
            <a:spAutoFit/>
          </a:bodyPr>
          <a:lstStyle/>
          <a:p>
            <a:pPr algn="ctr"/>
            <a:r>
              <a:rPr lang="en-US" sz="1500" i="1" dirty="0"/>
              <a:t>Extreme precipitation events, </a:t>
            </a:r>
          </a:p>
          <a:p>
            <a:pPr algn="ctr"/>
            <a:r>
              <a:rPr lang="en-US" sz="1500" i="1" dirty="0"/>
              <a:t>US trend </a:t>
            </a:r>
          </a:p>
        </p:txBody>
      </p:sp>
      <p:sp>
        <p:nvSpPr>
          <p:cNvPr id="12" name="Arrow: Right 11">
            <a:extLst>
              <a:ext uri="{FF2B5EF4-FFF2-40B4-BE49-F238E27FC236}">
                <a16:creationId xmlns:a16="http://schemas.microsoft.com/office/drawing/2014/main" id="{25F6F589-8441-4365-99A3-FC1C0E281C8B}"/>
              </a:ext>
            </a:extLst>
          </p:cNvPr>
          <p:cNvSpPr/>
          <p:nvPr/>
        </p:nvSpPr>
        <p:spPr>
          <a:xfrm>
            <a:off x="3592882" y="5106271"/>
            <a:ext cx="512180" cy="73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Arrow: Right 14">
            <a:extLst>
              <a:ext uri="{FF2B5EF4-FFF2-40B4-BE49-F238E27FC236}">
                <a16:creationId xmlns:a16="http://schemas.microsoft.com/office/drawing/2014/main" id="{231ED5AB-69E7-40EC-9F1A-3E73B7B24282}"/>
              </a:ext>
            </a:extLst>
          </p:cNvPr>
          <p:cNvSpPr/>
          <p:nvPr/>
        </p:nvSpPr>
        <p:spPr>
          <a:xfrm rot="10800000">
            <a:off x="7193151" y="2403582"/>
            <a:ext cx="512180" cy="73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41466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BADB00-A13F-41F0-BF5C-87BF7E31C173}"/>
              </a:ext>
            </a:extLst>
          </p:cNvPr>
          <p:cNvGrpSpPr/>
          <p:nvPr/>
        </p:nvGrpSpPr>
        <p:grpSpPr>
          <a:xfrm>
            <a:off x="157039" y="1140772"/>
            <a:ext cx="3123713" cy="3825224"/>
            <a:chOff x="0" y="0"/>
            <a:chExt cx="6574953" cy="8025130"/>
          </a:xfrm>
        </p:grpSpPr>
        <p:sp>
          <p:nvSpPr>
            <p:cNvPr id="3" name="Rounded Rectangle 15">
              <a:extLst>
                <a:ext uri="{FF2B5EF4-FFF2-40B4-BE49-F238E27FC236}">
                  <a16:creationId xmlns:a16="http://schemas.microsoft.com/office/drawing/2014/main" id="{F3F075C1-1CB1-43D1-91DB-3A20B67C1D1F}"/>
                </a:ext>
              </a:extLst>
            </p:cNvPr>
            <p:cNvSpPr/>
            <p:nvPr/>
          </p:nvSpPr>
          <p:spPr>
            <a:xfrm>
              <a:off x="0" y="0"/>
              <a:ext cx="6565900" cy="8025130"/>
            </a:xfrm>
            <a:prstGeom prst="roundRect">
              <a:avLst>
                <a:gd name="adj" fmla="val 3779"/>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800"/>
            </a:p>
          </p:txBody>
        </p:sp>
        <p:sp>
          <p:nvSpPr>
            <p:cNvPr id="4" name="Text Box 18">
              <a:extLst>
                <a:ext uri="{FF2B5EF4-FFF2-40B4-BE49-F238E27FC236}">
                  <a16:creationId xmlns:a16="http://schemas.microsoft.com/office/drawing/2014/main" id="{C8C7FCE9-1374-4759-AF3A-879245DD1BC2}"/>
                </a:ext>
              </a:extLst>
            </p:cNvPr>
            <p:cNvSpPr txBox="1"/>
            <p:nvPr/>
          </p:nvSpPr>
          <p:spPr>
            <a:xfrm>
              <a:off x="9053" y="172016"/>
              <a:ext cx="6565900" cy="106680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15000"/>
                </a:lnSpc>
                <a:spcBef>
                  <a:spcPts val="0"/>
                </a:spcBef>
                <a:spcAft>
                  <a:spcPts val="0"/>
                </a:spcAft>
              </a:pPr>
              <a:r>
                <a:rPr lang="en-US" sz="1200" b="1" kern="1400" spc="300" dirty="0">
                  <a:solidFill>
                    <a:srgbClr val="FFD966"/>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Calibri (Body)"/>
                </a:rPr>
                <a:t>Data Highlight</a:t>
              </a:r>
              <a:endParaRPr lang="en-US" sz="1200" b="1" kern="1400" spc="300" dirty="0">
                <a:solidFill>
                  <a:srgbClr val="1F4E79"/>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Calibri (Body)"/>
              </a:endParaRPr>
            </a:p>
            <a:p>
              <a:pPr algn="ctr">
                <a:lnSpc>
                  <a:spcPct val="115000"/>
                </a:lnSpc>
                <a:spcBef>
                  <a:spcPts val="0"/>
                </a:spcBef>
                <a:spcAft>
                  <a:spcPts val="0"/>
                </a:spcAft>
              </a:pPr>
              <a:r>
                <a:rPr lang="en-US" sz="525" b="1" kern="1400" spc="225" dirty="0">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Calibri (Body)"/>
                </a:rPr>
                <a:t> </a:t>
              </a:r>
              <a:endParaRPr lang="en-US" sz="825" b="1" kern="1400" spc="225" dirty="0">
                <a:solidFill>
                  <a:srgbClr val="1F4E79"/>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Calibri (Body)"/>
              </a:endParaRPr>
            </a:p>
            <a:p>
              <a:pPr algn="ctr">
                <a:lnSpc>
                  <a:spcPct val="115000"/>
                </a:lnSpc>
                <a:spcBef>
                  <a:spcPts val="0"/>
                </a:spcBef>
                <a:spcAft>
                  <a:spcPts val="0"/>
                </a:spcAft>
              </a:pPr>
              <a:r>
                <a:rPr lang="en-US" sz="900" b="1" kern="1400" spc="225" dirty="0">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Calibri (Body)"/>
                </a:rPr>
                <a:t>Lake Express Ferry Observing System</a:t>
              </a:r>
              <a:endParaRPr lang="en-US" sz="825" b="1" kern="1400" spc="225" dirty="0">
                <a:solidFill>
                  <a:srgbClr val="1F4E79"/>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Calibri (Body)"/>
              </a:endParaRPr>
            </a:p>
          </p:txBody>
        </p:sp>
        <p:pic>
          <p:nvPicPr>
            <p:cNvPr id="5" name="Picture 4">
              <a:extLst>
                <a:ext uri="{FF2B5EF4-FFF2-40B4-BE49-F238E27FC236}">
                  <a16:creationId xmlns:a16="http://schemas.microsoft.com/office/drawing/2014/main" id="{20A4AF81-2444-4DD1-9E7E-B9A832FE6A43}"/>
                </a:ext>
              </a:extLst>
            </p:cNvPr>
            <p:cNvPicPr>
              <a:picLocks noChangeAspect="1"/>
            </p:cNvPicPr>
            <p:nvPr/>
          </p:nvPicPr>
          <p:blipFill rotWithShape="1">
            <a:blip r:embed="rId2">
              <a:extLst>
                <a:ext uri="{28A0092B-C50C-407E-A947-70E740481C1C}">
                  <a14:useLocalDpi xmlns:a14="http://schemas.microsoft.com/office/drawing/2010/main"/>
                </a:ext>
              </a:extLst>
            </a:blip>
            <a:stretch/>
          </p:blipFill>
          <p:spPr bwMode="auto">
            <a:xfrm>
              <a:off x="353085" y="1321806"/>
              <a:ext cx="2372360" cy="3419475"/>
            </a:xfrm>
            <a:prstGeom prst="rect">
              <a:avLst/>
            </a:prstGeom>
            <a:extLst>
              <a:ext uri="{53640926-AAD7-44D8-BBD7-CCE9431645EC}">
                <a14:shadowObscured xmlns:a14="http://schemas.microsoft.com/office/drawing/2010/main"/>
              </a:ext>
            </a:extLst>
          </p:spPr>
        </p:pic>
        <p:sp>
          <p:nvSpPr>
            <p:cNvPr id="6" name="Text Box 20">
              <a:extLst>
                <a:ext uri="{FF2B5EF4-FFF2-40B4-BE49-F238E27FC236}">
                  <a16:creationId xmlns:a16="http://schemas.microsoft.com/office/drawing/2014/main" id="{F9DA51CE-9550-459A-99FD-D155099729E7}"/>
                </a:ext>
              </a:extLst>
            </p:cNvPr>
            <p:cNvSpPr txBox="1"/>
            <p:nvPr/>
          </p:nvSpPr>
          <p:spPr>
            <a:xfrm>
              <a:off x="353085" y="4744016"/>
              <a:ext cx="2372360" cy="2957208"/>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42863" marR="50006">
                <a:lnSpc>
                  <a:spcPct val="115000"/>
                </a:lnSpc>
                <a:spcBef>
                  <a:spcPts val="0"/>
                </a:spcBef>
                <a:spcAft>
                  <a:spcPts val="0"/>
                </a:spcAft>
              </a:pPr>
              <a:r>
                <a:rPr lang="en-US" sz="150" dirty="0">
                  <a:solidFill>
                    <a:srgbClr val="1F4E79"/>
                  </a:solidFill>
                  <a:latin typeface="Calibri" panose="020F0502020204030204" pitchFamily="34" charset="0"/>
                  <a:ea typeface="Calibri" panose="020F0502020204030204" pitchFamily="34" charset="0"/>
                  <a:cs typeface="Times New Roman" panose="02020603050405020304" pitchFamily="18" charset="0"/>
                </a:rPr>
                <a:t> </a:t>
              </a:r>
              <a:endParaRPr lang="en-US" sz="450" dirty="0">
                <a:latin typeface="Calibri" panose="020F0502020204030204" pitchFamily="34" charset="0"/>
                <a:ea typeface="Calibri" panose="020F0502020204030204" pitchFamily="34" charset="0"/>
                <a:cs typeface="Times New Roman" panose="02020603050405020304" pitchFamily="18" charset="0"/>
              </a:endParaRPr>
            </a:p>
            <a:p>
              <a:pPr marL="42863" marR="50006">
                <a:lnSpc>
                  <a:spcPct val="115000"/>
                </a:lnSpc>
                <a:spcBef>
                  <a:spcPts val="0"/>
                </a:spcBef>
                <a:spcAft>
                  <a:spcPts val="0"/>
                </a:spcAft>
              </a:pP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The monitoring system deployed on the Lake Express high-speed ferry allows for measurement of surface CO</a:t>
              </a:r>
              <a:r>
                <a:rPr lang="en-US" sz="450" i="1" baseline="-25000" dirty="0">
                  <a:solidFill>
                    <a:srgbClr val="1F4E79"/>
                  </a:solidFill>
                  <a:latin typeface="Calibri" panose="020F0502020204030204" pitchFamily="34" charset="0"/>
                  <a:ea typeface="Calibri" panose="020F0502020204030204" pitchFamily="34" charset="0"/>
                  <a:cs typeface="Times New Roman" panose="02020603050405020304" pitchFamily="18" charset="0"/>
                </a:rPr>
                <a:t>2</a:t>
              </a: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 concentrations and temperatures across the entire lake from east to west with high spatial and temporal resolution.  The above measurements were made in spring, when nearshore warming resulted in high CO</a:t>
              </a:r>
              <a:r>
                <a:rPr lang="en-US" sz="450" i="1" baseline="-25000" dirty="0">
                  <a:solidFill>
                    <a:srgbClr val="1F4E79"/>
                  </a:solidFill>
                  <a:latin typeface="Calibri" panose="020F0502020204030204" pitchFamily="34" charset="0"/>
                  <a:ea typeface="Calibri" panose="020F0502020204030204" pitchFamily="34" charset="0"/>
                  <a:cs typeface="Times New Roman" panose="02020603050405020304" pitchFamily="18" charset="0"/>
                </a:rPr>
                <a:t>2</a:t>
              </a: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 partial </a:t>
              </a:r>
              <a:r>
                <a:rPr lang="en-US" sz="525"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pressure</a:t>
              </a: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 on both sides of the lake, but river loading of nutrients resulted in CO</a:t>
              </a:r>
              <a:r>
                <a:rPr lang="en-US" sz="450" i="1" baseline="-25000" dirty="0">
                  <a:solidFill>
                    <a:srgbClr val="1F4E79"/>
                  </a:solidFill>
                  <a:latin typeface="Calibri" panose="020F0502020204030204" pitchFamily="34" charset="0"/>
                  <a:ea typeface="Calibri" panose="020F0502020204030204" pitchFamily="34" charset="0"/>
                  <a:cs typeface="Times New Roman" panose="02020603050405020304" pitchFamily="18" charset="0"/>
                </a:rPr>
                <a:t>2</a:t>
              </a: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 concentrations well below saturation very close to the eastern shore, due to phytoplankton photosynthesis.</a:t>
              </a:r>
              <a:endParaRPr lang="en-US" sz="4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450" dirty="0">
                  <a:latin typeface="Calibri" panose="020F0502020204030204" pitchFamily="34" charset="0"/>
                  <a:ea typeface="Calibri" panose="020F0502020204030204" pitchFamily="34" charset="0"/>
                  <a:cs typeface="Times New Roman" panose="02020603050405020304" pitchFamily="18" charset="0"/>
                </a:rPr>
                <a:t> </a:t>
              </a:r>
            </a:p>
          </p:txBody>
        </p:sp>
        <p:cxnSp>
          <p:nvCxnSpPr>
            <p:cNvPr id="7" name="Straight Connector 6">
              <a:extLst>
                <a:ext uri="{FF2B5EF4-FFF2-40B4-BE49-F238E27FC236}">
                  <a16:creationId xmlns:a16="http://schemas.microsoft.com/office/drawing/2014/main" id="{B590848F-A47B-4269-80E9-E28F5BB65F22}"/>
                </a:ext>
              </a:extLst>
            </p:cNvPr>
            <p:cNvCxnSpPr/>
            <p:nvPr/>
          </p:nvCxnSpPr>
          <p:spPr>
            <a:xfrm flipV="1">
              <a:off x="888182" y="634686"/>
              <a:ext cx="4815191" cy="0"/>
            </a:xfrm>
            <a:prstGeom prst="line">
              <a:avLst/>
            </a:prstGeom>
            <a:ln w="381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67A569B-4AA7-4F56-9A49-DFC3DC81B3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3322" y="3313568"/>
              <a:ext cx="3355975" cy="1805305"/>
            </a:xfrm>
            <a:prstGeom prst="rect">
              <a:avLst/>
            </a:prstGeom>
          </p:spPr>
        </p:pic>
        <p:sp>
          <p:nvSpPr>
            <p:cNvPr id="9" name="Text Box 26">
              <a:extLst>
                <a:ext uri="{FF2B5EF4-FFF2-40B4-BE49-F238E27FC236}">
                  <a16:creationId xmlns:a16="http://schemas.microsoft.com/office/drawing/2014/main" id="{3B9676DB-6A06-4945-B0FE-14B0F4092BDA}"/>
                </a:ext>
              </a:extLst>
            </p:cNvPr>
            <p:cNvSpPr txBox="1"/>
            <p:nvPr/>
          </p:nvSpPr>
          <p:spPr>
            <a:xfrm>
              <a:off x="2933322" y="5124261"/>
              <a:ext cx="3355340" cy="2577830"/>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42863" marR="50006">
                <a:lnSpc>
                  <a:spcPct val="115000"/>
                </a:lnSpc>
                <a:spcBef>
                  <a:spcPts val="0"/>
                </a:spcBef>
                <a:spcAft>
                  <a:spcPts val="0"/>
                </a:spcAft>
              </a:pPr>
              <a:r>
                <a:rPr lang="en-US" sz="100" dirty="0">
                  <a:solidFill>
                    <a:srgbClr val="1F4E79"/>
                  </a:solidFill>
                  <a:latin typeface="Calibri" panose="020F0502020204030204" pitchFamily="34" charset="0"/>
                  <a:ea typeface="Calibri" panose="020F0502020204030204" pitchFamily="34" charset="0"/>
                  <a:cs typeface="Times New Roman" panose="02020603050405020304" pitchFamily="18" charset="0"/>
                </a:rPr>
                <a:t> </a:t>
              </a:r>
              <a:endParaRPr lang="en-US" sz="450" dirty="0">
                <a:latin typeface="Calibri" panose="020F0502020204030204" pitchFamily="34" charset="0"/>
                <a:ea typeface="Calibri" panose="020F0502020204030204" pitchFamily="34" charset="0"/>
                <a:cs typeface="Times New Roman" panose="02020603050405020304" pitchFamily="18" charset="0"/>
              </a:endParaRPr>
            </a:p>
            <a:p>
              <a:pPr marL="42863" marR="84773">
                <a:lnSpc>
                  <a:spcPct val="115000"/>
                </a:lnSpc>
                <a:spcBef>
                  <a:spcPts val="0"/>
                </a:spcBef>
                <a:spcAft>
                  <a:spcPts val="0"/>
                </a:spcAft>
              </a:pPr>
              <a:r>
                <a:rPr lang="en-US" sz="100" dirty="0">
                  <a:solidFill>
                    <a:srgbClr val="1F4E79"/>
                  </a:solidFill>
                  <a:latin typeface="Calibri" panose="020F0502020204030204" pitchFamily="34" charset="0"/>
                  <a:ea typeface="Calibri" panose="020F0502020204030204" pitchFamily="34" charset="0"/>
                  <a:cs typeface="Times New Roman" panose="02020603050405020304" pitchFamily="18" charset="0"/>
                </a:rPr>
                <a:t> </a:t>
              </a:r>
              <a:endParaRPr lang="en-US" sz="450" dirty="0">
                <a:latin typeface="Calibri" panose="020F0502020204030204" pitchFamily="34" charset="0"/>
                <a:ea typeface="Calibri" panose="020F0502020204030204" pitchFamily="34" charset="0"/>
                <a:cs typeface="Times New Roman" panose="02020603050405020304" pitchFamily="18" charset="0"/>
              </a:endParaRPr>
            </a:p>
            <a:p>
              <a:pPr marL="42863" marR="84773">
                <a:lnSpc>
                  <a:spcPct val="115000"/>
                </a:lnSpc>
                <a:spcBef>
                  <a:spcPts val="0"/>
                </a:spcBef>
                <a:spcAft>
                  <a:spcPts val="0"/>
                </a:spcAft>
              </a:pP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Measurements of Lake Michigan surface CO</a:t>
              </a:r>
              <a:r>
                <a:rPr lang="en-US" sz="450" i="1" baseline="-25000" dirty="0">
                  <a:solidFill>
                    <a:srgbClr val="1F4E79"/>
                  </a:solidFill>
                  <a:latin typeface="Calibri" panose="020F0502020204030204" pitchFamily="34" charset="0"/>
                  <a:ea typeface="Calibri" panose="020F0502020204030204" pitchFamily="34" charset="0"/>
                  <a:cs typeface="Times New Roman" panose="02020603050405020304" pitchFamily="18" charset="0"/>
                </a:rPr>
                <a:t>2</a:t>
              </a: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 partial pressure throughout the stratified period indicate that the lake is supersaturated with CO</a:t>
              </a:r>
              <a:r>
                <a:rPr lang="en-US" sz="450" i="1" baseline="-25000" dirty="0">
                  <a:solidFill>
                    <a:srgbClr val="1F4E79"/>
                  </a:solidFill>
                  <a:latin typeface="Calibri" panose="020F0502020204030204" pitchFamily="34" charset="0"/>
                  <a:ea typeface="Calibri" panose="020F0502020204030204" pitchFamily="34" charset="0"/>
                  <a:cs typeface="Times New Roman" panose="02020603050405020304" pitchFamily="18" charset="0"/>
                </a:rPr>
                <a:t>2 </a:t>
              </a: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until mid-July, after which it becomes under-saturated.  When combined with measurements of wind speeds, these measurements are used to estimate CO</a:t>
              </a:r>
              <a:r>
                <a:rPr lang="en-US" sz="450" i="1" baseline="-25000" dirty="0">
                  <a:solidFill>
                    <a:srgbClr val="1F4E79"/>
                  </a:solidFill>
                  <a:latin typeface="Calibri" panose="020F0502020204030204" pitchFamily="34" charset="0"/>
                  <a:ea typeface="Calibri" panose="020F0502020204030204" pitchFamily="34" charset="0"/>
                  <a:cs typeface="Times New Roman" panose="02020603050405020304" pitchFamily="18" charset="0"/>
                </a:rPr>
                <a:t>2</a:t>
              </a:r>
              <a:r>
                <a:rPr lang="en-US" sz="450" i="1" dirty="0">
                  <a:solidFill>
                    <a:srgbClr val="1F4E79"/>
                  </a:solidFill>
                  <a:latin typeface="Calibri" panose="020F0502020204030204" pitchFamily="34" charset="0"/>
                  <a:ea typeface="Calibri" panose="020F0502020204030204" pitchFamily="34" charset="0"/>
                  <a:cs typeface="Times New Roman" panose="02020603050405020304" pitchFamily="18" charset="0"/>
                </a:rPr>
                <a:t> flux between the lake and the atmosphere, which serves as an indicator of lake productivity.  Multi-year measurements indicate that the lake productivity can vary several-fold between years.  When combined with weather data and other measurements made by the monitoring buoys, this information is allowing us to better understand the factors and mechanisms that regulate lake productivity.</a:t>
              </a:r>
              <a:endParaRPr lang="en-US" sz="4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45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 Box 27">
              <a:extLst>
                <a:ext uri="{FF2B5EF4-FFF2-40B4-BE49-F238E27FC236}">
                  <a16:creationId xmlns:a16="http://schemas.microsoft.com/office/drawing/2014/main" id="{8C64A8AB-992A-4AF4-A4D5-A2E80A17610F}"/>
                </a:ext>
              </a:extLst>
            </p:cNvPr>
            <p:cNvSpPr txBox="1"/>
            <p:nvPr/>
          </p:nvSpPr>
          <p:spPr>
            <a:xfrm>
              <a:off x="3132499" y="7731659"/>
              <a:ext cx="3257550" cy="262255"/>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r">
                <a:lnSpc>
                  <a:spcPct val="115000"/>
                </a:lnSpc>
                <a:spcBef>
                  <a:spcPts val="0"/>
                </a:spcBef>
                <a:spcAft>
                  <a:spcPts val="0"/>
                </a:spcAft>
              </a:pPr>
              <a:r>
                <a:rPr lang="en-US" sz="600" i="1">
                  <a:latin typeface="Calibri" panose="020F0502020204030204" pitchFamily="34" charset="0"/>
                  <a:ea typeface="Calibri" panose="020F0502020204030204" pitchFamily="34" charset="0"/>
                  <a:cs typeface="Times New Roman" panose="02020603050405020304" pitchFamily="18" charset="0"/>
                </a:rPr>
                <a:t>Figures and photos courtesy of H. Bootsma and lake-express.com</a:t>
              </a:r>
              <a:endParaRPr lang="en-US" sz="75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Lake Express Ferry">
              <a:extLst>
                <a:ext uri="{FF2B5EF4-FFF2-40B4-BE49-F238E27FC236}">
                  <a16:creationId xmlns:a16="http://schemas.microsoft.com/office/drawing/2014/main" id="{0B936639-AC89-43EE-8400-D945F66310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2376" y="1339913"/>
              <a:ext cx="3327400" cy="1811020"/>
            </a:xfrm>
            <a:prstGeom prst="rect">
              <a:avLst/>
            </a:prstGeom>
            <a:noFill/>
            <a:ln>
              <a:noFill/>
            </a:ln>
          </p:spPr>
        </p:pic>
      </p:grpSp>
      <p:pic>
        <p:nvPicPr>
          <p:cNvPr id="12" name="Picture 11" descr="Graphical user interface, application&#10;&#10;Description automatically generated">
            <a:extLst>
              <a:ext uri="{FF2B5EF4-FFF2-40B4-BE49-F238E27FC236}">
                <a16:creationId xmlns:a16="http://schemas.microsoft.com/office/drawing/2014/main" id="{A077AA13-14C0-45FE-88F0-54208AF0F9EA}"/>
              </a:ext>
            </a:extLst>
          </p:cNvPr>
          <p:cNvPicPr/>
          <p:nvPr/>
        </p:nvPicPr>
        <p:blipFill>
          <a:blip r:embed="rId5" cstate="print">
            <a:extLst>
              <a:ext uri="{28A0092B-C50C-407E-A947-70E740481C1C}">
                <a14:useLocalDpi xmlns:a14="http://schemas.microsoft.com/office/drawing/2010/main"/>
              </a:ext>
            </a:extLst>
          </a:blip>
          <a:stretch>
            <a:fillRect/>
          </a:stretch>
        </p:blipFill>
        <p:spPr>
          <a:xfrm>
            <a:off x="6646856" y="3973408"/>
            <a:ext cx="1946899" cy="1985177"/>
          </a:xfrm>
          <a:prstGeom prst="rect">
            <a:avLst/>
          </a:prstGeom>
        </p:spPr>
      </p:pic>
      <p:pic>
        <p:nvPicPr>
          <p:cNvPr id="1026" name="Picture 2" descr="Smart Great Lakes Logo">
            <a:extLst>
              <a:ext uri="{FF2B5EF4-FFF2-40B4-BE49-F238E27FC236}">
                <a16:creationId xmlns:a16="http://schemas.microsoft.com/office/drawing/2014/main" id="{414707A5-1527-4BA2-931C-38FBE7813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2991" y="2059463"/>
            <a:ext cx="1240992" cy="8976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water, outdoor, sky, boat&#10;&#10;Description automatically generated">
            <a:extLst>
              <a:ext uri="{FF2B5EF4-FFF2-40B4-BE49-F238E27FC236}">
                <a16:creationId xmlns:a16="http://schemas.microsoft.com/office/drawing/2014/main" id="{6ACF8D9B-E605-4EC7-BB50-FFB9CADE34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763" y="3878413"/>
            <a:ext cx="2646903" cy="1985177"/>
          </a:xfrm>
          <a:prstGeom prst="rect">
            <a:avLst/>
          </a:prstGeom>
        </p:spPr>
      </p:pic>
      <p:pic>
        <p:nvPicPr>
          <p:cNvPr id="2050" name="Picture 2">
            <a:extLst>
              <a:ext uri="{FF2B5EF4-FFF2-40B4-BE49-F238E27FC236}">
                <a16:creationId xmlns:a16="http://schemas.microsoft.com/office/drawing/2014/main" id="{B502FF6C-C9A5-484B-9B15-1F90109D6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3391" y="3973407"/>
            <a:ext cx="2102952" cy="4250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39C9857-E207-48EF-868C-A4D30BCB1B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1140" y="1048394"/>
            <a:ext cx="2350416" cy="2830019"/>
          </a:xfrm>
          <a:prstGeom prst="rect">
            <a:avLst/>
          </a:prstGeom>
        </p:spPr>
      </p:pic>
      <p:sp>
        <p:nvSpPr>
          <p:cNvPr id="19" name="TextBox 18">
            <a:extLst>
              <a:ext uri="{FF2B5EF4-FFF2-40B4-BE49-F238E27FC236}">
                <a16:creationId xmlns:a16="http://schemas.microsoft.com/office/drawing/2014/main" id="{D115B1F1-2B94-4B73-B43A-B17440C37CFF}"/>
              </a:ext>
            </a:extLst>
          </p:cNvPr>
          <p:cNvSpPr txBox="1"/>
          <p:nvPr/>
        </p:nvSpPr>
        <p:spPr>
          <a:xfrm>
            <a:off x="3331440" y="1321990"/>
            <a:ext cx="2024913" cy="415498"/>
          </a:xfrm>
          <a:prstGeom prst="rect">
            <a:avLst/>
          </a:prstGeom>
          <a:noFill/>
        </p:spPr>
        <p:txBody>
          <a:bodyPr wrap="none" rtlCol="0">
            <a:spAutoFit/>
          </a:bodyPr>
          <a:lstStyle/>
          <a:p>
            <a:r>
              <a:rPr lang="en-US" sz="2100" b="1" dirty="0">
                <a:solidFill>
                  <a:srgbClr val="0070C0"/>
                </a:solidFill>
              </a:rPr>
              <a:t>Data is essential</a:t>
            </a:r>
            <a:endParaRPr lang="en-US" sz="1800" b="1" dirty="0">
              <a:solidFill>
                <a:srgbClr val="0070C0"/>
              </a:solidFill>
            </a:endParaRPr>
          </a:p>
        </p:txBody>
      </p:sp>
    </p:spTree>
    <p:extLst>
      <p:ext uri="{BB962C8B-B14F-4D97-AF65-F5344CB8AC3E}">
        <p14:creationId xmlns:p14="http://schemas.microsoft.com/office/powerpoint/2010/main" val="2814610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5DDA010-4AFB-4AA9-992B-4B73C31C4377}"/>
              </a:ext>
            </a:extLst>
          </p:cNvPr>
          <p:cNvSpPr>
            <a:spLocks noChangeArrowheads="1"/>
          </p:cNvSpPr>
          <p:nvPr/>
        </p:nvSpPr>
        <p:spPr bwMode="auto">
          <a:xfrm>
            <a:off x="443921" y="3432183"/>
            <a:ext cx="3625152" cy="63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566" rIns="0" bIns="595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800"/>
              <a:t>  </a:t>
            </a:r>
            <a:r>
              <a:rPr lang="en-US" altLang="en-US" sz="2100" b="1">
                <a:solidFill>
                  <a:srgbClr val="000000"/>
                </a:solidFill>
                <a:latin typeface="Helvetica Neue"/>
              </a:rPr>
              <a:t>Atmospheric Sciences</a:t>
            </a:r>
          </a:p>
          <a:p>
            <a:pPr defTabSz="685800"/>
            <a:r>
              <a:rPr lang="en-US" altLang="en-US" sz="1800" b="1">
                <a:solidFill>
                  <a:srgbClr val="B3B5B7"/>
                </a:solidFill>
                <a:latin typeface="Helvetica Neue"/>
              </a:rPr>
              <a:t>Major, Minor, Master's, Doctoral</a:t>
            </a:r>
            <a:endParaRPr lang="en-US" altLang="en-US" sz="1800" dirty="0"/>
          </a:p>
        </p:txBody>
      </p:sp>
      <p:pic>
        <p:nvPicPr>
          <p:cNvPr id="4100" name="Picture 4">
            <a:extLst>
              <a:ext uri="{FF2B5EF4-FFF2-40B4-BE49-F238E27FC236}">
                <a16:creationId xmlns:a16="http://schemas.microsoft.com/office/drawing/2014/main" id="{43D360F1-5968-4D8E-8DAC-AFE753424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29" y="1183515"/>
            <a:ext cx="2857500" cy="2000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54F29FF-BFA7-4B89-AA56-252633757C40}"/>
              </a:ext>
            </a:extLst>
          </p:cNvPr>
          <p:cNvSpPr/>
          <p:nvPr/>
        </p:nvSpPr>
        <p:spPr>
          <a:xfrm>
            <a:off x="5386754" y="3409329"/>
            <a:ext cx="3157067" cy="646331"/>
          </a:xfrm>
          <a:prstGeom prst="rect">
            <a:avLst/>
          </a:prstGeom>
        </p:spPr>
        <p:txBody>
          <a:bodyPr wrap="square">
            <a:spAutoFit/>
          </a:bodyPr>
          <a:lstStyle/>
          <a:p>
            <a:r>
              <a:rPr lang="en-US" sz="2100" b="1">
                <a:solidFill>
                  <a:srgbClr val="000000"/>
                </a:solidFill>
                <a:latin typeface="Helvetica Neue"/>
              </a:rPr>
              <a:t>Freshwater Sciences</a:t>
            </a:r>
          </a:p>
          <a:p>
            <a:r>
              <a:rPr lang="en-US" sz="1500" b="1">
                <a:solidFill>
                  <a:srgbClr val="B3B5B7"/>
                </a:solidFill>
                <a:latin typeface="Helvetica Neue"/>
              </a:rPr>
              <a:t>Major, Minor</a:t>
            </a:r>
            <a:endParaRPr lang="en-US" sz="1800" b="1" dirty="0">
              <a:solidFill>
                <a:srgbClr val="B3B5B7"/>
              </a:solidFill>
              <a:latin typeface="Helvetica Neue"/>
            </a:endParaRPr>
          </a:p>
        </p:txBody>
      </p:sp>
      <p:pic>
        <p:nvPicPr>
          <p:cNvPr id="4104" name="Picture 8">
            <a:extLst>
              <a:ext uri="{FF2B5EF4-FFF2-40B4-BE49-F238E27FC236}">
                <a16:creationId xmlns:a16="http://schemas.microsoft.com/office/drawing/2014/main" id="{92EB450A-01E1-4CAA-846D-EB196BD04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754" y="1183515"/>
            <a:ext cx="2857500" cy="2000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D1C315-14A8-4024-B453-D8E91B123E11}"/>
              </a:ext>
            </a:extLst>
          </p:cNvPr>
          <p:cNvSpPr txBox="1"/>
          <p:nvPr/>
        </p:nvSpPr>
        <p:spPr>
          <a:xfrm>
            <a:off x="2945017" y="4879762"/>
            <a:ext cx="2999400" cy="1015663"/>
          </a:xfrm>
          <a:prstGeom prst="rect">
            <a:avLst/>
          </a:prstGeom>
          <a:noFill/>
        </p:spPr>
        <p:txBody>
          <a:bodyPr wrap="square" rtlCol="0">
            <a:spAutoFit/>
          </a:bodyPr>
          <a:lstStyle/>
          <a:p>
            <a:r>
              <a:rPr lang="en-US" sz="1800" dirty="0"/>
              <a:t>MMDS  supported new  position in </a:t>
            </a:r>
            <a:r>
              <a:rPr lang="en-US" sz="2100" b="1" dirty="0">
                <a:solidFill>
                  <a:srgbClr val="7030A0"/>
                </a:solidFill>
              </a:rPr>
              <a:t>Climate</a:t>
            </a:r>
            <a:r>
              <a:rPr lang="en-US" sz="1800" dirty="0"/>
              <a:t> and </a:t>
            </a:r>
            <a:r>
              <a:rPr lang="en-US" sz="2100" b="1" dirty="0">
                <a:solidFill>
                  <a:schemeClr val="accent6">
                    <a:lumMod val="75000"/>
                  </a:schemeClr>
                </a:solidFill>
              </a:rPr>
              <a:t>Watersheds</a:t>
            </a:r>
            <a:endParaRPr lang="en-US" sz="1800" b="1" dirty="0">
              <a:solidFill>
                <a:schemeClr val="accent6">
                  <a:lumMod val="75000"/>
                </a:schemeClr>
              </a:solidFill>
            </a:endParaRPr>
          </a:p>
        </p:txBody>
      </p:sp>
      <p:pic>
        <p:nvPicPr>
          <p:cNvPr id="13" name="Picture 12">
            <a:extLst>
              <a:ext uri="{FF2B5EF4-FFF2-40B4-BE49-F238E27FC236}">
                <a16:creationId xmlns:a16="http://schemas.microsoft.com/office/drawing/2014/main" id="{FE789B55-EACE-437E-A948-67B08DE75646}"/>
              </a:ext>
            </a:extLst>
          </p:cNvPr>
          <p:cNvPicPr>
            <a:picLocks noChangeAspect="1"/>
          </p:cNvPicPr>
          <p:nvPr/>
        </p:nvPicPr>
        <p:blipFill rotWithShape="1">
          <a:blip r:embed="rId4"/>
          <a:srcRect b="17537"/>
          <a:stretch/>
        </p:blipFill>
        <p:spPr>
          <a:xfrm>
            <a:off x="994618" y="4929727"/>
            <a:ext cx="1194278" cy="500233"/>
          </a:xfrm>
          <a:prstGeom prst="rect">
            <a:avLst/>
          </a:prstGeom>
        </p:spPr>
      </p:pic>
      <p:sp>
        <p:nvSpPr>
          <p:cNvPr id="14" name="TextBox 13">
            <a:extLst>
              <a:ext uri="{FF2B5EF4-FFF2-40B4-BE49-F238E27FC236}">
                <a16:creationId xmlns:a16="http://schemas.microsoft.com/office/drawing/2014/main" id="{36A85A53-B36A-49F0-80D6-B90FCCC4DDCC}"/>
              </a:ext>
            </a:extLst>
          </p:cNvPr>
          <p:cNvSpPr txBox="1"/>
          <p:nvPr/>
        </p:nvSpPr>
        <p:spPr>
          <a:xfrm>
            <a:off x="3154339" y="5496581"/>
            <a:ext cx="1696298" cy="323165"/>
          </a:xfrm>
          <a:prstGeom prst="rect">
            <a:avLst/>
          </a:prstGeom>
          <a:noFill/>
        </p:spPr>
        <p:txBody>
          <a:bodyPr wrap="none" rtlCol="0">
            <a:spAutoFit/>
          </a:bodyPr>
          <a:lstStyle/>
          <a:p>
            <a:r>
              <a:rPr lang="en-US" sz="1500" dirty="0"/>
              <a:t>$800K over 4 years</a:t>
            </a:r>
          </a:p>
        </p:txBody>
      </p:sp>
      <p:pic>
        <p:nvPicPr>
          <p:cNvPr id="6" name="Picture 5" descr="Text&#10;&#10;Description automatically generated">
            <a:extLst>
              <a:ext uri="{FF2B5EF4-FFF2-40B4-BE49-F238E27FC236}">
                <a16:creationId xmlns:a16="http://schemas.microsoft.com/office/drawing/2014/main" id="{AA41BB13-5D46-4FFE-B232-368D0E5BA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706" y="5036979"/>
            <a:ext cx="1393183" cy="392981"/>
          </a:xfrm>
          <a:prstGeom prst="rect">
            <a:avLst/>
          </a:prstGeom>
        </p:spPr>
      </p:pic>
      <p:sp>
        <p:nvSpPr>
          <p:cNvPr id="7" name="TextBox 6">
            <a:extLst>
              <a:ext uri="{FF2B5EF4-FFF2-40B4-BE49-F238E27FC236}">
                <a16:creationId xmlns:a16="http://schemas.microsoft.com/office/drawing/2014/main" id="{E286760E-49B0-46C0-857A-70A99178B594}"/>
              </a:ext>
            </a:extLst>
          </p:cNvPr>
          <p:cNvSpPr txBox="1"/>
          <p:nvPr/>
        </p:nvSpPr>
        <p:spPr>
          <a:xfrm>
            <a:off x="4092218" y="1796797"/>
            <a:ext cx="623889" cy="1015663"/>
          </a:xfrm>
          <a:prstGeom prst="rect">
            <a:avLst/>
          </a:prstGeom>
          <a:noFill/>
        </p:spPr>
        <p:txBody>
          <a:bodyPr wrap="none" rtlCol="0">
            <a:spAutoFit/>
          </a:bodyPr>
          <a:lstStyle/>
          <a:p>
            <a:r>
              <a:rPr lang="en-US" sz="6000" b="1" dirty="0">
                <a:solidFill>
                  <a:schemeClr val="accent5">
                    <a:lumMod val="75000"/>
                  </a:schemeClr>
                </a:solidFill>
              </a:rPr>
              <a:t>+</a:t>
            </a:r>
          </a:p>
        </p:txBody>
      </p:sp>
    </p:spTree>
    <p:extLst>
      <p:ext uri="{BB962C8B-B14F-4D97-AF65-F5344CB8AC3E}">
        <p14:creationId xmlns:p14="http://schemas.microsoft.com/office/powerpoint/2010/main" val="357621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9698A-184C-47B0-89C3-20E8A1F292DF}"/>
              </a:ext>
            </a:extLst>
          </p:cNvPr>
          <p:cNvSpPr txBox="1"/>
          <p:nvPr/>
        </p:nvSpPr>
        <p:spPr>
          <a:xfrm>
            <a:off x="4626560" y="1185764"/>
            <a:ext cx="2922403" cy="415498"/>
          </a:xfrm>
          <a:prstGeom prst="rect">
            <a:avLst/>
          </a:prstGeom>
          <a:noFill/>
        </p:spPr>
        <p:txBody>
          <a:bodyPr wrap="none" rtlCol="0">
            <a:spAutoFit/>
          </a:bodyPr>
          <a:lstStyle/>
          <a:p>
            <a:r>
              <a:rPr lang="en-US" sz="2100" b="1" i="1" dirty="0">
                <a:solidFill>
                  <a:schemeClr val="accent1"/>
                </a:solidFill>
                <a:latin typeface="Candara" panose="020E0502030303020204" pitchFamily="34" charset="0"/>
              </a:rPr>
              <a:t>Demand for a workforce</a:t>
            </a:r>
          </a:p>
        </p:txBody>
      </p:sp>
      <p:pic>
        <p:nvPicPr>
          <p:cNvPr id="5" name="Picture 4">
            <a:extLst>
              <a:ext uri="{FF2B5EF4-FFF2-40B4-BE49-F238E27FC236}">
                <a16:creationId xmlns:a16="http://schemas.microsoft.com/office/drawing/2014/main" id="{0E119271-5670-4D2D-A45A-0F1EE6F89E85}"/>
              </a:ext>
            </a:extLst>
          </p:cNvPr>
          <p:cNvPicPr>
            <a:picLocks noChangeAspect="1"/>
          </p:cNvPicPr>
          <p:nvPr/>
        </p:nvPicPr>
        <p:blipFill rotWithShape="1">
          <a:blip r:embed="rId3"/>
          <a:srcRect l="24099" t="21078" r="31287" b="3726"/>
          <a:stretch/>
        </p:blipFill>
        <p:spPr>
          <a:xfrm>
            <a:off x="-118373" y="1138019"/>
            <a:ext cx="4603747" cy="4364739"/>
          </a:xfrm>
          <a:prstGeom prst="rect">
            <a:avLst/>
          </a:prstGeom>
        </p:spPr>
      </p:pic>
      <p:sp>
        <p:nvSpPr>
          <p:cNvPr id="3" name="TextBox 2">
            <a:extLst>
              <a:ext uri="{FF2B5EF4-FFF2-40B4-BE49-F238E27FC236}">
                <a16:creationId xmlns:a16="http://schemas.microsoft.com/office/drawing/2014/main" id="{F7A7FA43-1B42-4AB9-9DD7-F965BAC874FD}"/>
              </a:ext>
            </a:extLst>
          </p:cNvPr>
          <p:cNvSpPr txBox="1"/>
          <p:nvPr/>
        </p:nvSpPr>
        <p:spPr>
          <a:xfrm>
            <a:off x="4284725" y="1578180"/>
            <a:ext cx="4814120" cy="1200329"/>
          </a:xfrm>
          <a:prstGeom prst="rect">
            <a:avLst/>
          </a:prstGeom>
          <a:noFill/>
        </p:spPr>
        <p:txBody>
          <a:bodyPr wrap="square" rtlCol="0">
            <a:spAutoFit/>
          </a:bodyPr>
          <a:lstStyle/>
          <a:p>
            <a:endParaRPr lang="en-US" sz="1800" dirty="0">
              <a:solidFill>
                <a:schemeClr val="accent1"/>
              </a:solidFill>
              <a:latin typeface="Candara" panose="020E0502030303020204" pitchFamily="34" charset="0"/>
              <a:cs typeface="Calibri" panose="020F0502020204030204" pitchFamily="34" charset="0"/>
            </a:endParaRPr>
          </a:p>
          <a:p>
            <a:pPr marL="214313" indent="-214313">
              <a:buFont typeface="Wingdings" panose="05000000000000000000" pitchFamily="2" charset="2"/>
              <a:buChar char="§"/>
            </a:pPr>
            <a:r>
              <a:rPr lang="en-US" sz="1800" b="1" dirty="0">
                <a:solidFill>
                  <a:schemeClr val="accent1"/>
                </a:solidFill>
                <a:latin typeface="Candara" panose="020E0502030303020204" pitchFamily="34" charset="0"/>
                <a:cs typeface="Calibri" panose="020F0502020204030204" pitchFamily="34" charset="0"/>
              </a:rPr>
              <a:t>Survey = 68% of WI water sector employers struggle to find well prepared employees</a:t>
            </a:r>
          </a:p>
          <a:p>
            <a:endParaRPr lang="en-US" sz="1800" dirty="0">
              <a:solidFill>
                <a:schemeClr val="accent1"/>
              </a:solidFill>
              <a:latin typeface="Candara" panose="020E050203030302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F39BDC-D0F6-421A-8F4C-A3EC6713CFBD}"/>
              </a:ext>
            </a:extLst>
          </p:cNvPr>
          <p:cNvPicPr>
            <a:picLocks noChangeAspect="1"/>
          </p:cNvPicPr>
          <p:nvPr/>
        </p:nvPicPr>
        <p:blipFill rotWithShape="1">
          <a:blip r:embed="rId4"/>
          <a:srcRect l="-1" r="-4785" b="22686"/>
          <a:stretch/>
        </p:blipFill>
        <p:spPr>
          <a:xfrm>
            <a:off x="5133096" y="2632713"/>
            <a:ext cx="2979493" cy="30902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9301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DC2898-57E1-254F-B9E5-47E29061652D}"/>
              </a:ext>
            </a:extLst>
          </p:cNvPr>
          <p:cNvSpPr/>
          <p:nvPr/>
        </p:nvSpPr>
        <p:spPr>
          <a:xfrm>
            <a:off x="0" y="1515269"/>
            <a:ext cx="9144000" cy="646331"/>
          </a:xfrm>
          <a:prstGeom prst="rect">
            <a:avLst/>
          </a:prstGeom>
        </p:spPr>
        <p:txBody>
          <a:bodyPr wrap="square">
            <a:spAutoFit/>
          </a:bodyPr>
          <a:lstStyle/>
          <a:p>
            <a:pPr algn="ctr"/>
            <a:r>
              <a:rPr lang="en-US" sz="1800" b="1" spc="225" dirty="0">
                <a:solidFill>
                  <a:srgbClr val="29727A"/>
                </a:solidFill>
                <a:latin typeface="Candara" panose="020E0502030303020204" pitchFamily="34" charset="0"/>
              </a:rPr>
              <a:t>developing </a:t>
            </a:r>
            <a:r>
              <a:rPr lang="en-US" sz="1800" b="1" spc="225" dirty="0">
                <a:solidFill>
                  <a:schemeClr val="accent6">
                    <a:lumMod val="75000"/>
                  </a:schemeClr>
                </a:solidFill>
                <a:latin typeface="Candara" panose="020E0502030303020204" pitchFamily="34" charset="0"/>
              </a:rPr>
              <a:t>science-based</a:t>
            </a:r>
            <a:r>
              <a:rPr lang="en-US" sz="1800" b="1" spc="225" dirty="0">
                <a:solidFill>
                  <a:srgbClr val="29727A"/>
                </a:solidFill>
                <a:latin typeface="Candara" panose="020E0502030303020204" pitchFamily="34" charset="0"/>
              </a:rPr>
              <a:t> policy solutions </a:t>
            </a:r>
          </a:p>
          <a:p>
            <a:pPr algn="ctr"/>
            <a:r>
              <a:rPr lang="en-US" sz="1800" b="1" spc="225" dirty="0">
                <a:solidFill>
                  <a:srgbClr val="29727A"/>
                </a:solidFill>
                <a:latin typeface="Candara" panose="020E0502030303020204" pitchFamily="34" charset="0"/>
              </a:rPr>
              <a:t>to </a:t>
            </a:r>
            <a:r>
              <a:rPr lang="en-US" sz="1800" b="1" spc="225" dirty="0">
                <a:solidFill>
                  <a:schemeClr val="accent6">
                    <a:lumMod val="75000"/>
                  </a:schemeClr>
                </a:solidFill>
                <a:latin typeface="Candara" panose="020E0502030303020204" pitchFamily="34" charset="0"/>
              </a:rPr>
              <a:t>regional</a:t>
            </a:r>
            <a:r>
              <a:rPr lang="en-US" sz="1800" b="1" spc="225" dirty="0">
                <a:solidFill>
                  <a:srgbClr val="29727A"/>
                </a:solidFill>
                <a:latin typeface="Candara" panose="020E0502030303020204" pitchFamily="34" charset="0"/>
              </a:rPr>
              <a:t>, </a:t>
            </a:r>
            <a:r>
              <a:rPr lang="en-US" sz="1800" b="1" spc="225" dirty="0">
                <a:solidFill>
                  <a:schemeClr val="accent6">
                    <a:lumMod val="75000"/>
                  </a:schemeClr>
                </a:solidFill>
                <a:latin typeface="Candara" panose="020E0502030303020204" pitchFamily="34" charset="0"/>
              </a:rPr>
              <a:t>national </a:t>
            </a:r>
            <a:r>
              <a:rPr lang="en-US" sz="1800" b="1" spc="225" dirty="0">
                <a:solidFill>
                  <a:srgbClr val="29727A"/>
                </a:solidFill>
                <a:latin typeface="Candara" panose="020E0502030303020204" pitchFamily="34" charset="0"/>
              </a:rPr>
              <a:t>&amp; </a:t>
            </a:r>
            <a:r>
              <a:rPr lang="en-US" sz="1800" b="1" spc="225" dirty="0">
                <a:solidFill>
                  <a:schemeClr val="accent6">
                    <a:lumMod val="75000"/>
                  </a:schemeClr>
                </a:solidFill>
                <a:latin typeface="Candara" panose="020E0502030303020204" pitchFamily="34" charset="0"/>
              </a:rPr>
              <a:t>international</a:t>
            </a:r>
            <a:r>
              <a:rPr lang="en-US" sz="1800" b="1" spc="225" dirty="0">
                <a:solidFill>
                  <a:srgbClr val="29727A"/>
                </a:solidFill>
                <a:latin typeface="Candara" panose="020E0502030303020204" pitchFamily="34" charset="0"/>
              </a:rPr>
              <a:t> water resource issues </a:t>
            </a:r>
            <a:endParaRPr lang="en-US" sz="1800" b="1" dirty="0">
              <a:solidFill>
                <a:srgbClr val="29727A"/>
              </a:solidFill>
            </a:endParaRPr>
          </a:p>
        </p:txBody>
      </p:sp>
      <p:sp>
        <p:nvSpPr>
          <p:cNvPr id="7" name="Rectangle 6">
            <a:extLst>
              <a:ext uri="{FF2B5EF4-FFF2-40B4-BE49-F238E27FC236}">
                <a16:creationId xmlns:a16="http://schemas.microsoft.com/office/drawing/2014/main" id="{A783D68D-523C-D943-8CF9-887D40C41DDD}"/>
              </a:ext>
            </a:extLst>
          </p:cNvPr>
          <p:cNvSpPr/>
          <p:nvPr/>
        </p:nvSpPr>
        <p:spPr>
          <a:xfrm>
            <a:off x="554478" y="4858906"/>
            <a:ext cx="7930474" cy="923330"/>
          </a:xfrm>
          <a:prstGeom prst="rect">
            <a:avLst/>
          </a:prstGeom>
        </p:spPr>
        <p:txBody>
          <a:bodyPr wrap="square">
            <a:spAutoFit/>
          </a:bodyPr>
          <a:lstStyle/>
          <a:p>
            <a:pPr algn="ctr">
              <a:tabLst>
                <a:tab pos="7198519" algn="l"/>
              </a:tabLst>
            </a:pPr>
            <a:r>
              <a:rPr lang="en-US" sz="1800" b="1" spc="225" dirty="0">
                <a:solidFill>
                  <a:srgbClr val="29727A"/>
                </a:solidFill>
                <a:latin typeface="Candara" panose="020E0502030303020204" pitchFamily="34" charset="0"/>
              </a:rPr>
              <a:t>established in </a:t>
            </a:r>
            <a:r>
              <a:rPr lang="en-US" sz="2100" b="1" spc="225" dirty="0">
                <a:solidFill>
                  <a:schemeClr val="accent6">
                    <a:lumMod val="75000"/>
                  </a:schemeClr>
                </a:solidFill>
                <a:latin typeface="Candara" panose="020E0502030303020204" pitchFamily="34" charset="0"/>
              </a:rPr>
              <a:t>2012</a:t>
            </a:r>
            <a:r>
              <a:rPr lang="en-US" sz="1800" b="1" spc="225" dirty="0">
                <a:solidFill>
                  <a:srgbClr val="29727A"/>
                </a:solidFill>
                <a:latin typeface="Candara" panose="020E0502030303020204" pitchFamily="34" charset="0"/>
              </a:rPr>
              <a:t> by endowment from the </a:t>
            </a:r>
            <a:r>
              <a:rPr lang="en-US" sz="1800" b="1" spc="225" dirty="0" err="1">
                <a:solidFill>
                  <a:schemeClr val="accent6">
                    <a:lumMod val="75000"/>
                  </a:schemeClr>
                </a:solidFill>
                <a:latin typeface="Candara" panose="020E0502030303020204" pitchFamily="34" charset="0"/>
              </a:rPr>
              <a:t>Brico</a:t>
            </a:r>
            <a:r>
              <a:rPr lang="en-US" sz="1800" b="1" spc="225" dirty="0">
                <a:solidFill>
                  <a:schemeClr val="accent6">
                    <a:lumMod val="75000"/>
                  </a:schemeClr>
                </a:solidFill>
                <a:latin typeface="Candara" panose="020E0502030303020204" pitchFamily="34" charset="0"/>
              </a:rPr>
              <a:t> </a:t>
            </a:r>
            <a:r>
              <a:rPr lang="en-US" sz="1500" b="1" spc="225" dirty="0">
                <a:solidFill>
                  <a:srgbClr val="29727A"/>
                </a:solidFill>
                <a:latin typeface="Candara" panose="020E0502030303020204" pitchFamily="34" charset="0"/>
              </a:rPr>
              <a:t>Fund</a:t>
            </a:r>
            <a:endParaRPr lang="en-US" sz="1800" b="1" spc="225" dirty="0">
              <a:solidFill>
                <a:srgbClr val="29727A"/>
              </a:solidFill>
              <a:latin typeface="Candara" panose="020E0502030303020204" pitchFamily="34" charset="0"/>
            </a:endParaRPr>
          </a:p>
          <a:p>
            <a:pPr algn="ctr">
              <a:tabLst>
                <a:tab pos="7198519" algn="l"/>
              </a:tabLst>
            </a:pPr>
            <a:r>
              <a:rPr lang="en-US" sz="1200" b="1" spc="225" dirty="0">
                <a:solidFill>
                  <a:srgbClr val="29727A"/>
                </a:solidFill>
                <a:latin typeface="Candara" panose="020E0502030303020204" pitchFamily="34" charset="0"/>
              </a:rPr>
              <a:t>with additional support from the </a:t>
            </a:r>
            <a:r>
              <a:rPr lang="en-US" sz="1500" b="1" spc="225" dirty="0" err="1">
                <a:solidFill>
                  <a:schemeClr val="accent6">
                    <a:lumMod val="75000"/>
                  </a:schemeClr>
                </a:solidFill>
                <a:latin typeface="Candara" panose="020E0502030303020204" pitchFamily="34" charset="0"/>
              </a:rPr>
              <a:t>Brookby</a:t>
            </a:r>
            <a:r>
              <a:rPr lang="en-US" sz="1200" spc="225" dirty="0">
                <a:solidFill>
                  <a:schemeClr val="accent6">
                    <a:lumMod val="75000"/>
                  </a:schemeClr>
                </a:solidFill>
                <a:latin typeface="Candara" panose="020E0502030303020204" pitchFamily="34" charset="0"/>
              </a:rPr>
              <a:t> </a:t>
            </a:r>
            <a:r>
              <a:rPr lang="en-US" sz="1200" b="1" spc="225" dirty="0">
                <a:solidFill>
                  <a:srgbClr val="29727A"/>
                </a:solidFill>
                <a:latin typeface="Candara" panose="020E0502030303020204" pitchFamily="34" charset="0"/>
              </a:rPr>
              <a:t>&amp;</a:t>
            </a:r>
            <a:r>
              <a:rPr lang="en-US" sz="1200" spc="225" dirty="0">
                <a:solidFill>
                  <a:schemeClr val="accent6">
                    <a:lumMod val="75000"/>
                  </a:schemeClr>
                </a:solidFill>
                <a:latin typeface="Candara" panose="020E0502030303020204" pitchFamily="34" charset="0"/>
              </a:rPr>
              <a:t> </a:t>
            </a:r>
            <a:r>
              <a:rPr lang="en-US" sz="1500" b="1" spc="225" dirty="0">
                <a:solidFill>
                  <a:schemeClr val="accent6">
                    <a:lumMod val="75000"/>
                  </a:schemeClr>
                </a:solidFill>
                <a:latin typeface="Candara" panose="020E0502030303020204" pitchFamily="34" charset="0"/>
              </a:rPr>
              <a:t>Daniel M </a:t>
            </a:r>
            <a:r>
              <a:rPr lang="en-US" sz="1500" b="1" spc="225" dirty="0" err="1">
                <a:solidFill>
                  <a:schemeClr val="accent6">
                    <a:lumMod val="75000"/>
                  </a:schemeClr>
                </a:solidFill>
                <a:latin typeface="Candara" panose="020E0502030303020204" pitchFamily="34" charset="0"/>
              </a:rPr>
              <a:t>Soref</a:t>
            </a:r>
            <a:r>
              <a:rPr lang="en-US" sz="1500" b="1" spc="225" dirty="0">
                <a:solidFill>
                  <a:schemeClr val="accent6">
                    <a:lumMod val="75000"/>
                  </a:schemeClr>
                </a:solidFill>
                <a:latin typeface="Candara" panose="020E0502030303020204" pitchFamily="34" charset="0"/>
              </a:rPr>
              <a:t> </a:t>
            </a:r>
            <a:r>
              <a:rPr lang="en-US" sz="1200" b="1" spc="225" dirty="0">
                <a:solidFill>
                  <a:srgbClr val="29727A"/>
                </a:solidFill>
                <a:latin typeface="Candara" panose="020E0502030303020204" pitchFamily="34" charset="0"/>
              </a:rPr>
              <a:t>Foundations</a:t>
            </a:r>
          </a:p>
          <a:p>
            <a:pPr algn="ctr">
              <a:tabLst>
                <a:tab pos="7198519" algn="l"/>
              </a:tabLst>
            </a:pPr>
            <a:endParaRPr lang="en-US" sz="1800" b="1" spc="225" dirty="0">
              <a:solidFill>
                <a:srgbClr val="29727A"/>
              </a:solidFill>
              <a:latin typeface="Candara" panose="020E0502030303020204" pitchFamily="34" charset="0"/>
            </a:endParaRPr>
          </a:p>
        </p:txBody>
      </p:sp>
      <p:pic>
        <p:nvPicPr>
          <p:cNvPr id="3" name="Picture 2">
            <a:extLst>
              <a:ext uri="{FF2B5EF4-FFF2-40B4-BE49-F238E27FC236}">
                <a16:creationId xmlns:a16="http://schemas.microsoft.com/office/drawing/2014/main" id="{5D649302-0D5B-1F4A-AACC-CB2E2A0C8E9E}"/>
              </a:ext>
            </a:extLst>
          </p:cNvPr>
          <p:cNvPicPr>
            <a:picLocks noChangeAspect="1"/>
          </p:cNvPicPr>
          <p:nvPr/>
        </p:nvPicPr>
        <p:blipFill rotWithShape="1">
          <a:blip r:embed="rId3"/>
          <a:srcRect t="15401" r="1687" b="51271"/>
          <a:stretch/>
        </p:blipFill>
        <p:spPr>
          <a:xfrm>
            <a:off x="1371601" y="2122020"/>
            <a:ext cx="7533941" cy="1702670"/>
          </a:xfrm>
          <a:prstGeom prst="rect">
            <a:avLst/>
          </a:prstGeom>
        </p:spPr>
      </p:pic>
      <p:grpSp>
        <p:nvGrpSpPr>
          <p:cNvPr id="24" name="Group 23">
            <a:extLst>
              <a:ext uri="{FF2B5EF4-FFF2-40B4-BE49-F238E27FC236}">
                <a16:creationId xmlns:a16="http://schemas.microsoft.com/office/drawing/2014/main" id="{375BD62A-A731-4C6F-8ADB-B01FD6D30CE5}"/>
              </a:ext>
            </a:extLst>
          </p:cNvPr>
          <p:cNvGrpSpPr/>
          <p:nvPr/>
        </p:nvGrpSpPr>
        <p:grpSpPr>
          <a:xfrm>
            <a:off x="1276895" y="3943350"/>
            <a:ext cx="6473072" cy="678236"/>
            <a:chOff x="2501656" y="1757071"/>
            <a:chExt cx="7153944" cy="751115"/>
          </a:xfrm>
        </p:grpSpPr>
        <p:pic>
          <p:nvPicPr>
            <p:cNvPr id="25" name="Picture 24">
              <a:extLst>
                <a:ext uri="{FF2B5EF4-FFF2-40B4-BE49-F238E27FC236}">
                  <a16:creationId xmlns:a16="http://schemas.microsoft.com/office/drawing/2014/main" id="{059FF731-6798-4988-AAD4-2D13F22160B7}"/>
                </a:ext>
              </a:extLst>
            </p:cNvPr>
            <p:cNvPicPr>
              <a:picLocks noChangeAspect="1"/>
            </p:cNvPicPr>
            <p:nvPr/>
          </p:nvPicPr>
          <p:blipFill rotWithShape="1">
            <a:blip r:embed="rId4"/>
            <a:srcRect l="66036" t="20878" r="17111" b="59884"/>
            <a:stretch/>
          </p:blipFill>
          <p:spPr>
            <a:xfrm>
              <a:off x="2501656" y="1757071"/>
              <a:ext cx="2054642" cy="751115"/>
            </a:xfrm>
            <a:prstGeom prst="rect">
              <a:avLst/>
            </a:prstGeom>
          </p:spPr>
        </p:pic>
        <p:pic>
          <p:nvPicPr>
            <p:cNvPr id="26" name="Picture 25">
              <a:extLst>
                <a:ext uri="{FF2B5EF4-FFF2-40B4-BE49-F238E27FC236}">
                  <a16:creationId xmlns:a16="http://schemas.microsoft.com/office/drawing/2014/main" id="{4E02AC9F-4ECD-4095-83CE-D30311EB76EA}"/>
                </a:ext>
              </a:extLst>
            </p:cNvPr>
            <p:cNvPicPr>
              <a:picLocks noChangeAspect="1"/>
            </p:cNvPicPr>
            <p:nvPr/>
          </p:nvPicPr>
          <p:blipFill rotWithShape="1">
            <a:blip r:embed="rId4"/>
            <a:srcRect l="66191" t="38873" r="25387" b="45007"/>
            <a:stretch/>
          </p:blipFill>
          <p:spPr>
            <a:xfrm>
              <a:off x="4411579" y="1772391"/>
              <a:ext cx="1026696" cy="629393"/>
            </a:xfrm>
            <a:prstGeom prst="rect">
              <a:avLst/>
            </a:prstGeom>
          </p:spPr>
        </p:pic>
        <p:pic>
          <p:nvPicPr>
            <p:cNvPr id="27" name="Picture 26">
              <a:extLst>
                <a:ext uri="{FF2B5EF4-FFF2-40B4-BE49-F238E27FC236}">
                  <a16:creationId xmlns:a16="http://schemas.microsoft.com/office/drawing/2014/main" id="{1AE88CB4-44A3-4B5E-82D1-B2AE3B80FAA5}"/>
                </a:ext>
              </a:extLst>
            </p:cNvPr>
            <p:cNvPicPr>
              <a:picLocks noChangeAspect="1"/>
            </p:cNvPicPr>
            <p:nvPr/>
          </p:nvPicPr>
          <p:blipFill rotWithShape="1">
            <a:blip r:embed="rId4"/>
            <a:srcRect l="66036" t="57071" r="17111" b="26808"/>
            <a:stretch/>
          </p:blipFill>
          <p:spPr>
            <a:xfrm>
              <a:off x="5755908" y="1791640"/>
              <a:ext cx="2054642" cy="629393"/>
            </a:xfrm>
            <a:prstGeom prst="rect">
              <a:avLst/>
            </a:prstGeom>
          </p:spPr>
        </p:pic>
        <p:pic>
          <p:nvPicPr>
            <p:cNvPr id="28" name="Picture 27">
              <a:extLst>
                <a:ext uri="{FF2B5EF4-FFF2-40B4-BE49-F238E27FC236}">
                  <a16:creationId xmlns:a16="http://schemas.microsoft.com/office/drawing/2014/main" id="{EBAC0DE3-460E-4BD2-AEE7-709C5C9F9727}"/>
                </a:ext>
              </a:extLst>
            </p:cNvPr>
            <p:cNvPicPr>
              <a:picLocks noChangeAspect="1"/>
            </p:cNvPicPr>
            <p:nvPr/>
          </p:nvPicPr>
          <p:blipFill rotWithShape="1">
            <a:blip r:embed="rId4"/>
            <a:srcRect l="66094" t="74401" r="16288" b="9479"/>
            <a:stretch/>
          </p:blipFill>
          <p:spPr>
            <a:xfrm>
              <a:off x="7507705" y="1789056"/>
              <a:ext cx="2147895" cy="629393"/>
            </a:xfrm>
            <a:prstGeom prst="rect">
              <a:avLst/>
            </a:prstGeom>
          </p:spPr>
        </p:pic>
        <p:pic>
          <p:nvPicPr>
            <p:cNvPr id="29" name="Picture 28">
              <a:extLst>
                <a:ext uri="{FF2B5EF4-FFF2-40B4-BE49-F238E27FC236}">
                  <a16:creationId xmlns:a16="http://schemas.microsoft.com/office/drawing/2014/main" id="{7D6DB216-A9FF-4BC9-B1E0-A7EAB142C9E6}"/>
                </a:ext>
              </a:extLst>
            </p:cNvPr>
            <p:cNvPicPr>
              <a:picLocks noChangeAspect="1"/>
            </p:cNvPicPr>
            <p:nvPr/>
          </p:nvPicPr>
          <p:blipFill rotWithShape="1">
            <a:blip r:embed="rId5"/>
            <a:srcRect l="36977" t="13844" r="56986" b="5730"/>
            <a:stretch/>
          </p:blipFill>
          <p:spPr>
            <a:xfrm>
              <a:off x="5403280" y="1867640"/>
              <a:ext cx="410379" cy="439624"/>
            </a:xfrm>
            <a:prstGeom prst="rect">
              <a:avLst/>
            </a:prstGeom>
          </p:spPr>
        </p:pic>
      </p:grpSp>
      <p:sp>
        <p:nvSpPr>
          <p:cNvPr id="2" name="Rectangle 1">
            <a:extLst>
              <a:ext uri="{FF2B5EF4-FFF2-40B4-BE49-F238E27FC236}">
                <a16:creationId xmlns:a16="http://schemas.microsoft.com/office/drawing/2014/main" id="{5804B62F-1BEF-4354-8E6B-E53139BA2C84}"/>
              </a:ext>
            </a:extLst>
          </p:cNvPr>
          <p:cNvSpPr/>
          <p:nvPr/>
        </p:nvSpPr>
        <p:spPr>
          <a:xfrm>
            <a:off x="270522" y="4321945"/>
            <a:ext cx="1006372" cy="900246"/>
          </a:xfrm>
          <a:prstGeom prst="rect">
            <a:avLst/>
          </a:prstGeom>
        </p:spPr>
        <p:txBody>
          <a:bodyPr wrap="square">
            <a:spAutoFit/>
          </a:bodyPr>
          <a:lstStyle/>
          <a:p>
            <a:r>
              <a:rPr lang="en-US" sz="750" b="1" dirty="0">
                <a:solidFill>
                  <a:srgbClr val="00B0F0"/>
                </a:solidFill>
                <a:latin typeface="Helvetica Neue"/>
              </a:rPr>
              <a:t>Melissa Scanlan</a:t>
            </a:r>
            <a:r>
              <a:rPr lang="en-US" sz="750" b="1" dirty="0">
                <a:solidFill>
                  <a:srgbClr val="333333"/>
                </a:solidFill>
                <a:latin typeface="Helvetica Neue"/>
              </a:rPr>
              <a:t> Professor, Lynde B. </a:t>
            </a:r>
            <a:r>
              <a:rPr lang="en-US" sz="750" b="1" dirty="0" err="1">
                <a:solidFill>
                  <a:srgbClr val="333333"/>
                </a:solidFill>
                <a:latin typeface="Helvetica Neue"/>
              </a:rPr>
              <a:t>Uihlein</a:t>
            </a:r>
            <a:r>
              <a:rPr lang="en-US" sz="750" b="1" dirty="0">
                <a:solidFill>
                  <a:srgbClr val="333333"/>
                </a:solidFill>
                <a:latin typeface="Helvetica Neue"/>
              </a:rPr>
              <a:t> Endowed Chair and Director, Center for Water Policy</a:t>
            </a:r>
            <a:endParaRPr lang="en-US" sz="750" dirty="0"/>
          </a:p>
        </p:txBody>
      </p:sp>
      <p:pic>
        <p:nvPicPr>
          <p:cNvPr id="1026" name="Picture 2" descr="profile photo">
            <a:extLst>
              <a:ext uri="{FF2B5EF4-FFF2-40B4-BE49-F238E27FC236}">
                <a16:creationId xmlns:a16="http://schemas.microsoft.com/office/drawing/2014/main" id="{6966BEBE-39D6-4996-9694-A428BD17C5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10" y="1962671"/>
            <a:ext cx="142875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143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p:cNvSpPr>
            <a:spLocks noGrp="1"/>
          </p:cNvSpPr>
          <p:nvPr>
            <p:ph type="title"/>
          </p:nvPr>
        </p:nvSpPr>
        <p:spPr>
          <a:xfrm>
            <a:off x="118533" y="-181785"/>
            <a:ext cx="8229600" cy="1143000"/>
          </a:xfrm>
        </p:spPr>
        <p:txBody>
          <a:bodyPr/>
          <a:lstStyle/>
          <a:p>
            <a:pPr algn="l" eaLnBrk="1" hangingPunct="1"/>
            <a:r>
              <a:rPr lang="en-US" altLang="en-US" sz="3600" u="sng">
                <a:ea typeface="ＭＳ Ｐゴシック" charset="-128"/>
              </a:rPr>
              <a:t>Acknowledgments</a:t>
            </a:r>
          </a:p>
        </p:txBody>
      </p:sp>
      <p:sp>
        <p:nvSpPr>
          <p:cNvPr id="133122" name="Content Placeholder 2"/>
          <p:cNvSpPr>
            <a:spLocks noGrp="1"/>
          </p:cNvSpPr>
          <p:nvPr>
            <p:ph idx="1"/>
          </p:nvPr>
        </p:nvSpPr>
        <p:spPr>
          <a:xfrm>
            <a:off x="166555" y="883764"/>
            <a:ext cx="8229600" cy="4525963"/>
          </a:xfrm>
        </p:spPr>
        <p:txBody>
          <a:bodyPr/>
          <a:lstStyle/>
          <a:p>
            <a:pPr eaLnBrk="1" hangingPunct="1"/>
            <a:r>
              <a:rPr lang="en-US" altLang="en-US" dirty="0">
                <a:ea typeface="ＭＳ Ｐゴシック" charset="-128"/>
              </a:rPr>
              <a:t>Funding</a:t>
            </a:r>
          </a:p>
          <a:p>
            <a:pPr lvl="1" eaLnBrk="1" hangingPunct="1"/>
            <a:r>
              <a:rPr lang="en-US" altLang="en-US" sz="2000" dirty="0">
                <a:ea typeface="ＭＳ Ｐゴシック" charset="-128"/>
              </a:rPr>
              <a:t>UWM Research Growth Initiative </a:t>
            </a:r>
          </a:p>
          <a:p>
            <a:pPr lvl="1" eaLnBrk="1" hangingPunct="1"/>
            <a:r>
              <a:rPr lang="en-US" altLang="en-US" sz="2000" dirty="0">
                <a:ea typeface="ＭＳ Ｐゴシック" charset="-128"/>
              </a:rPr>
              <a:t>Wisconsin Sea Grant</a:t>
            </a:r>
          </a:p>
        </p:txBody>
      </p:sp>
      <p:pic>
        <p:nvPicPr>
          <p:cNvPr id="1331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1462" y="4480992"/>
            <a:ext cx="1946673" cy="14577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5403" y="751281"/>
            <a:ext cx="2817813" cy="14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18155"/>
            <a:ext cx="3276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844" y="1707858"/>
            <a:ext cx="2652713" cy="108563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684" y="662681"/>
            <a:ext cx="1714457" cy="817542"/>
          </a:xfrm>
          <a:prstGeom prst="rect">
            <a:avLst/>
          </a:prstGeom>
        </p:spPr>
      </p:pic>
      <p:pic>
        <p:nvPicPr>
          <p:cNvPr id="1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1599" y="3369335"/>
            <a:ext cx="1037411" cy="14275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Content Placeholder 4" descr="A group of people posing for the camera&#10;&#10;Description automatically generated">
            <a:extLst>
              <a:ext uri="{FF2B5EF4-FFF2-40B4-BE49-F238E27FC236}">
                <a16:creationId xmlns:a16="http://schemas.microsoft.com/office/drawing/2014/main" id="{1DF5E6E2-FB76-574F-BB7A-7E38FC4E4878}"/>
              </a:ext>
            </a:extLst>
          </p:cNvPr>
          <p:cNvPicPr>
            <a:picLocks noChangeAspect="1"/>
          </p:cNvPicPr>
          <p:nvPr/>
        </p:nvPicPr>
        <p:blipFill>
          <a:blip r:embed="rId8"/>
          <a:stretch>
            <a:fillRect/>
          </a:stretch>
        </p:blipFill>
        <p:spPr bwMode="auto">
          <a:xfrm>
            <a:off x="4174840" y="3157023"/>
            <a:ext cx="3064160" cy="283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A5A1E-059F-4A45-86D3-B25D4CD81ADB}"/>
              </a:ext>
            </a:extLst>
          </p:cNvPr>
          <p:cNvPicPr>
            <a:picLocks noChangeAspect="1"/>
          </p:cNvPicPr>
          <p:nvPr/>
        </p:nvPicPr>
        <p:blipFill rotWithShape="1">
          <a:blip r:embed="rId3"/>
          <a:srcRect l="11471" t="4901" r="22849" b="16373"/>
          <a:stretch/>
        </p:blipFill>
        <p:spPr>
          <a:xfrm>
            <a:off x="45384" y="1406553"/>
            <a:ext cx="4996101" cy="3368489"/>
          </a:xfrm>
          <a:prstGeom prst="rect">
            <a:avLst/>
          </a:prstGeom>
        </p:spPr>
      </p:pic>
      <p:pic>
        <p:nvPicPr>
          <p:cNvPr id="4" name="Picture 3">
            <a:extLst>
              <a:ext uri="{FF2B5EF4-FFF2-40B4-BE49-F238E27FC236}">
                <a16:creationId xmlns:a16="http://schemas.microsoft.com/office/drawing/2014/main" id="{59CE1E5F-CECE-4578-B92E-3A953A0109F9}"/>
              </a:ext>
            </a:extLst>
          </p:cNvPr>
          <p:cNvPicPr>
            <a:picLocks noChangeAspect="1"/>
          </p:cNvPicPr>
          <p:nvPr/>
        </p:nvPicPr>
        <p:blipFill rotWithShape="1">
          <a:blip r:embed="rId4"/>
          <a:srcRect l="19577" t="30294" r="26875" b="17647"/>
          <a:stretch/>
        </p:blipFill>
        <p:spPr>
          <a:xfrm>
            <a:off x="4098715" y="3255252"/>
            <a:ext cx="4896410" cy="2677646"/>
          </a:xfrm>
          <a:prstGeom prst="rect">
            <a:avLst/>
          </a:prstGeom>
        </p:spPr>
      </p:pic>
      <p:sp>
        <p:nvSpPr>
          <p:cNvPr id="5" name="Arrow: Up 4">
            <a:extLst>
              <a:ext uri="{FF2B5EF4-FFF2-40B4-BE49-F238E27FC236}">
                <a16:creationId xmlns:a16="http://schemas.microsoft.com/office/drawing/2014/main" id="{7D52C201-846F-45B0-83F8-D8405467DCAB}"/>
              </a:ext>
            </a:extLst>
          </p:cNvPr>
          <p:cNvSpPr/>
          <p:nvPr/>
        </p:nvSpPr>
        <p:spPr>
          <a:xfrm>
            <a:off x="1290918" y="4931709"/>
            <a:ext cx="282388" cy="2521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9382A2B2-D7F4-4142-9134-3D08C7D4009C}"/>
              </a:ext>
            </a:extLst>
          </p:cNvPr>
          <p:cNvSpPr txBox="1"/>
          <p:nvPr/>
        </p:nvSpPr>
        <p:spPr>
          <a:xfrm>
            <a:off x="1573306" y="4938471"/>
            <a:ext cx="963146" cy="369332"/>
          </a:xfrm>
          <a:prstGeom prst="rect">
            <a:avLst/>
          </a:prstGeom>
          <a:noFill/>
        </p:spPr>
        <p:txBody>
          <a:bodyPr wrap="square" rtlCol="0">
            <a:spAutoFit/>
          </a:bodyPr>
          <a:lstStyle/>
          <a:p>
            <a:r>
              <a:rPr lang="en-US" sz="1800" dirty="0"/>
              <a:t>20%</a:t>
            </a:r>
          </a:p>
        </p:txBody>
      </p:sp>
      <p:sp>
        <p:nvSpPr>
          <p:cNvPr id="7" name="TextBox 6">
            <a:extLst>
              <a:ext uri="{FF2B5EF4-FFF2-40B4-BE49-F238E27FC236}">
                <a16:creationId xmlns:a16="http://schemas.microsoft.com/office/drawing/2014/main" id="{C096231E-6B85-4E53-83F8-993FD40FF84A}"/>
              </a:ext>
            </a:extLst>
          </p:cNvPr>
          <p:cNvSpPr txBox="1"/>
          <p:nvPr/>
        </p:nvSpPr>
        <p:spPr>
          <a:xfrm>
            <a:off x="5511579" y="1712330"/>
            <a:ext cx="2335896" cy="369332"/>
          </a:xfrm>
          <a:prstGeom prst="rect">
            <a:avLst/>
          </a:prstGeom>
          <a:noFill/>
        </p:spPr>
        <p:txBody>
          <a:bodyPr wrap="none" rtlCol="0">
            <a:spAutoFit/>
          </a:bodyPr>
          <a:lstStyle/>
          <a:p>
            <a:r>
              <a:rPr lang="en-US" sz="1800" dirty="0"/>
              <a:t>~ 120 graduates to date</a:t>
            </a:r>
          </a:p>
        </p:txBody>
      </p:sp>
    </p:spTree>
    <p:extLst>
      <p:ext uri="{BB962C8B-B14F-4D97-AF65-F5344CB8AC3E}">
        <p14:creationId xmlns:p14="http://schemas.microsoft.com/office/powerpoint/2010/main" val="121699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29B5B-155B-4ED1-B992-12FB09085722}"/>
              </a:ext>
            </a:extLst>
          </p:cNvPr>
          <p:cNvPicPr>
            <a:picLocks noChangeAspect="1"/>
          </p:cNvPicPr>
          <p:nvPr/>
        </p:nvPicPr>
        <p:blipFill rotWithShape="1">
          <a:blip r:embed="rId2"/>
          <a:srcRect l="17061" t="14066" r="21868" b="12674"/>
          <a:stretch/>
        </p:blipFill>
        <p:spPr>
          <a:xfrm>
            <a:off x="85171" y="972440"/>
            <a:ext cx="4896119" cy="3303725"/>
          </a:xfrm>
          <a:prstGeom prst="rect">
            <a:avLst/>
          </a:prstGeom>
        </p:spPr>
      </p:pic>
      <p:pic>
        <p:nvPicPr>
          <p:cNvPr id="2" name="Picture 1">
            <a:extLst>
              <a:ext uri="{FF2B5EF4-FFF2-40B4-BE49-F238E27FC236}">
                <a16:creationId xmlns:a16="http://schemas.microsoft.com/office/drawing/2014/main" id="{7882F68F-CA06-4ECA-9C04-D71329576450}"/>
              </a:ext>
            </a:extLst>
          </p:cNvPr>
          <p:cNvPicPr>
            <a:picLocks noChangeAspect="1"/>
          </p:cNvPicPr>
          <p:nvPr/>
        </p:nvPicPr>
        <p:blipFill rotWithShape="1">
          <a:blip r:embed="rId3"/>
          <a:srcRect l="14393" t="20663" r="20975" b="11864"/>
          <a:stretch/>
        </p:blipFill>
        <p:spPr>
          <a:xfrm>
            <a:off x="3379791" y="2643187"/>
            <a:ext cx="5717657" cy="3357563"/>
          </a:xfrm>
          <a:prstGeom prst="rect">
            <a:avLst/>
          </a:prstGeom>
        </p:spPr>
      </p:pic>
      <p:sp>
        <p:nvSpPr>
          <p:cNvPr id="4" name="TextBox 3">
            <a:extLst>
              <a:ext uri="{FF2B5EF4-FFF2-40B4-BE49-F238E27FC236}">
                <a16:creationId xmlns:a16="http://schemas.microsoft.com/office/drawing/2014/main" id="{0026EB06-CA65-4B45-B5AD-7C7BDC343DB7}"/>
              </a:ext>
            </a:extLst>
          </p:cNvPr>
          <p:cNvSpPr txBox="1"/>
          <p:nvPr/>
        </p:nvSpPr>
        <p:spPr>
          <a:xfrm>
            <a:off x="5404955" y="1348726"/>
            <a:ext cx="3570145" cy="415498"/>
          </a:xfrm>
          <a:prstGeom prst="rect">
            <a:avLst/>
          </a:prstGeom>
          <a:noFill/>
        </p:spPr>
        <p:txBody>
          <a:bodyPr wrap="none" rtlCol="0">
            <a:spAutoFit/>
          </a:bodyPr>
          <a:lstStyle/>
          <a:p>
            <a:r>
              <a:rPr lang="en-US" sz="2100" b="1" dirty="0">
                <a:solidFill>
                  <a:schemeClr val="accent5">
                    <a:lumMod val="75000"/>
                  </a:schemeClr>
                </a:solidFill>
              </a:rPr>
              <a:t>New UG program – Fall 2021</a:t>
            </a:r>
          </a:p>
        </p:txBody>
      </p:sp>
      <p:sp>
        <p:nvSpPr>
          <p:cNvPr id="5" name="TextBox 4">
            <a:extLst>
              <a:ext uri="{FF2B5EF4-FFF2-40B4-BE49-F238E27FC236}">
                <a16:creationId xmlns:a16="http://schemas.microsoft.com/office/drawing/2014/main" id="{289799E4-C141-4980-8CE5-0AAC5433AF25}"/>
              </a:ext>
            </a:extLst>
          </p:cNvPr>
          <p:cNvSpPr txBox="1"/>
          <p:nvPr/>
        </p:nvSpPr>
        <p:spPr>
          <a:xfrm>
            <a:off x="655545" y="4654363"/>
            <a:ext cx="2314575" cy="1200329"/>
          </a:xfrm>
          <a:prstGeom prst="rect">
            <a:avLst/>
          </a:prstGeom>
          <a:noFill/>
        </p:spPr>
        <p:txBody>
          <a:bodyPr wrap="square" rtlCol="0">
            <a:spAutoFit/>
          </a:bodyPr>
          <a:lstStyle/>
          <a:p>
            <a:r>
              <a:rPr lang="en-US" sz="1500" b="1" dirty="0">
                <a:solidFill>
                  <a:schemeClr val="accent6">
                    <a:lumMod val="75000"/>
                  </a:schemeClr>
                </a:solidFill>
              </a:rPr>
              <a:t>$500  </a:t>
            </a:r>
            <a:r>
              <a:rPr lang="en-US" sz="1800" dirty="0"/>
              <a:t>scholarships to new students enrolling full time  - supported with donor funds</a:t>
            </a:r>
          </a:p>
        </p:txBody>
      </p:sp>
    </p:spTree>
    <p:extLst>
      <p:ext uri="{BB962C8B-B14F-4D97-AF65-F5344CB8AC3E}">
        <p14:creationId xmlns:p14="http://schemas.microsoft.com/office/powerpoint/2010/main" val="3160957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28A3C8-C262-4D44-9296-37A35BB299EB}"/>
              </a:ext>
            </a:extLst>
          </p:cNvPr>
          <p:cNvPicPr>
            <a:picLocks noChangeAspect="1"/>
          </p:cNvPicPr>
          <p:nvPr/>
        </p:nvPicPr>
        <p:blipFill rotWithShape="1">
          <a:blip r:embed="rId2"/>
          <a:srcRect l="27298" t="19119" r="10662" b="981"/>
          <a:stretch/>
        </p:blipFill>
        <p:spPr>
          <a:xfrm>
            <a:off x="312644" y="968189"/>
            <a:ext cx="5672978" cy="4109758"/>
          </a:xfrm>
          <a:prstGeom prst="rect">
            <a:avLst/>
          </a:prstGeom>
        </p:spPr>
      </p:pic>
      <p:pic>
        <p:nvPicPr>
          <p:cNvPr id="90" name="Picture 89">
            <a:extLst>
              <a:ext uri="{FF2B5EF4-FFF2-40B4-BE49-F238E27FC236}">
                <a16:creationId xmlns:a16="http://schemas.microsoft.com/office/drawing/2014/main" id="{0D708F90-1639-4A7A-97FE-0227F59A7CCC}"/>
              </a:ext>
            </a:extLst>
          </p:cNvPr>
          <p:cNvPicPr>
            <a:picLocks noChangeAspect="1"/>
          </p:cNvPicPr>
          <p:nvPr/>
        </p:nvPicPr>
        <p:blipFill rotWithShape="1">
          <a:blip r:embed="rId3"/>
          <a:srcRect l="10780" t="33166" r="72345" b="8284"/>
          <a:stretch/>
        </p:blipFill>
        <p:spPr>
          <a:xfrm>
            <a:off x="6246296" y="1718386"/>
            <a:ext cx="2473043" cy="2747825"/>
          </a:xfrm>
          <a:prstGeom prst="rect">
            <a:avLst/>
          </a:prstGeom>
          <a:noFill/>
        </p:spPr>
      </p:pic>
      <p:grpSp>
        <p:nvGrpSpPr>
          <p:cNvPr id="3" name="Group 2">
            <a:extLst>
              <a:ext uri="{FF2B5EF4-FFF2-40B4-BE49-F238E27FC236}">
                <a16:creationId xmlns:a16="http://schemas.microsoft.com/office/drawing/2014/main" id="{77A1B585-EB86-4F56-AE93-49DEA6776C56}"/>
              </a:ext>
            </a:extLst>
          </p:cNvPr>
          <p:cNvGrpSpPr/>
          <p:nvPr/>
        </p:nvGrpSpPr>
        <p:grpSpPr>
          <a:xfrm>
            <a:off x="6255040" y="1910144"/>
            <a:ext cx="2496050" cy="2464770"/>
            <a:chOff x="8340052" y="1403859"/>
            <a:chExt cx="3328067" cy="3286360"/>
          </a:xfrm>
        </p:grpSpPr>
        <p:grpSp>
          <p:nvGrpSpPr>
            <p:cNvPr id="91" name="Group 90">
              <a:extLst>
                <a:ext uri="{FF2B5EF4-FFF2-40B4-BE49-F238E27FC236}">
                  <a16:creationId xmlns:a16="http://schemas.microsoft.com/office/drawing/2014/main" id="{4C73D906-4B66-4F1F-9F15-7B5CFB3D7A80}"/>
                </a:ext>
              </a:extLst>
            </p:cNvPr>
            <p:cNvGrpSpPr/>
            <p:nvPr/>
          </p:nvGrpSpPr>
          <p:grpSpPr>
            <a:xfrm>
              <a:off x="8541560" y="1590688"/>
              <a:ext cx="2467606" cy="2968769"/>
              <a:chOff x="5645535" y="-35108"/>
              <a:chExt cx="2372044" cy="2912442"/>
            </a:xfrm>
          </p:grpSpPr>
          <p:grpSp>
            <p:nvGrpSpPr>
              <p:cNvPr id="92" name="Group 91">
                <a:extLst>
                  <a:ext uri="{FF2B5EF4-FFF2-40B4-BE49-F238E27FC236}">
                    <a16:creationId xmlns:a16="http://schemas.microsoft.com/office/drawing/2014/main" id="{4D984704-C8E5-494C-BD81-CB3814637960}"/>
                  </a:ext>
                </a:extLst>
              </p:cNvPr>
              <p:cNvGrpSpPr/>
              <p:nvPr/>
            </p:nvGrpSpPr>
            <p:grpSpPr>
              <a:xfrm>
                <a:off x="5645535" y="-35108"/>
                <a:ext cx="2372044" cy="2912442"/>
                <a:chOff x="8000005" y="757437"/>
                <a:chExt cx="4730220" cy="5634171"/>
              </a:xfrm>
            </p:grpSpPr>
            <p:grpSp>
              <p:nvGrpSpPr>
                <p:cNvPr id="99" name="Group 98">
                  <a:extLst>
                    <a:ext uri="{FF2B5EF4-FFF2-40B4-BE49-F238E27FC236}">
                      <a16:creationId xmlns:a16="http://schemas.microsoft.com/office/drawing/2014/main" id="{AC68D484-D18A-4B09-9BB8-2D677F0BC3D0}"/>
                    </a:ext>
                  </a:extLst>
                </p:cNvPr>
                <p:cNvGrpSpPr/>
                <p:nvPr/>
              </p:nvGrpSpPr>
              <p:grpSpPr>
                <a:xfrm>
                  <a:off x="8000005" y="757437"/>
                  <a:ext cx="4730220" cy="5634171"/>
                  <a:chOff x="135976" y="516145"/>
                  <a:chExt cx="5037500" cy="5530815"/>
                </a:xfrm>
              </p:grpSpPr>
              <p:cxnSp>
                <p:nvCxnSpPr>
                  <p:cNvPr id="102" name="Straight Connector 101">
                    <a:extLst>
                      <a:ext uri="{FF2B5EF4-FFF2-40B4-BE49-F238E27FC236}">
                        <a16:creationId xmlns:a16="http://schemas.microsoft.com/office/drawing/2014/main" id="{8453EEC0-F249-49D9-81CF-74370AB39074}"/>
                      </a:ext>
                    </a:extLst>
                  </p:cNvPr>
                  <p:cNvCxnSpPr/>
                  <p:nvPr/>
                </p:nvCxnSpPr>
                <p:spPr>
                  <a:xfrm flipH="1">
                    <a:off x="3376267" y="3196570"/>
                    <a:ext cx="1797209" cy="1257800"/>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32BEEEB-4AE9-4E7B-99AF-30C981132D9D}"/>
                      </a:ext>
                    </a:extLst>
                  </p:cNvPr>
                  <p:cNvCxnSpPr/>
                  <p:nvPr/>
                </p:nvCxnSpPr>
                <p:spPr>
                  <a:xfrm>
                    <a:off x="248343" y="3011475"/>
                    <a:ext cx="1419027" cy="1387671"/>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6EDD160-393B-44EE-9104-148979FB2963}"/>
                      </a:ext>
                    </a:extLst>
                  </p:cNvPr>
                  <p:cNvCxnSpPr/>
                  <p:nvPr/>
                </p:nvCxnSpPr>
                <p:spPr>
                  <a:xfrm flipH="1" flipV="1">
                    <a:off x="733670" y="2968163"/>
                    <a:ext cx="967495" cy="1450734"/>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52E066D-F1DB-4BA4-A781-A7498A8CB41F}"/>
                      </a:ext>
                    </a:extLst>
                  </p:cNvPr>
                  <p:cNvCxnSpPr/>
                  <p:nvPr/>
                </p:nvCxnSpPr>
                <p:spPr>
                  <a:xfrm flipH="1">
                    <a:off x="2363961" y="3240942"/>
                    <a:ext cx="2657142" cy="2660306"/>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9DFBD3C-FDCB-4E9A-805D-8C88D766209D}"/>
                      </a:ext>
                    </a:extLst>
                  </p:cNvPr>
                  <p:cNvCxnSpPr/>
                  <p:nvPr/>
                </p:nvCxnSpPr>
                <p:spPr>
                  <a:xfrm flipV="1">
                    <a:off x="2293772" y="4788163"/>
                    <a:ext cx="746211" cy="1031700"/>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191F345-6945-4A4D-AA57-95C2A3363533}"/>
                      </a:ext>
                    </a:extLst>
                  </p:cNvPr>
                  <p:cNvCxnSpPr/>
                  <p:nvPr/>
                </p:nvCxnSpPr>
                <p:spPr>
                  <a:xfrm flipH="1">
                    <a:off x="4863485" y="5507863"/>
                    <a:ext cx="74338" cy="410479"/>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C205B37-8D54-4E38-8448-6D8E3B8849CF}"/>
                      </a:ext>
                    </a:extLst>
                  </p:cNvPr>
                  <p:cNvCxnSpPr/>
                  <p:nvPr/>
                </p:nvCxnSpPr>
                <p:spPr>
                  <a:xfrm flipV="1">
                    <a:off x="4917576" y="3371940"/>
                    <a:ext cx="0" cy="1982518"/>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7A688FC-2D6C-4B01-9A44-6734A5927AD6}"/>
                      </a:ext>
                    </a:extLst>
                  </p:cNvPr>
                  <p:cNvCxnSpPr/>
                  <p:nvPr/>
                </p:nvCxnSpPr>
                <p:spPr>
                  <a:xfrm flipH="1" flipV="1">
                    <a:off x="3186838" y="3477080"/>
                    <a:ext cx="1474975" cy="1895730"/>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3CC697C-A5C8-4A8D-A4AE-509F819EB829}"/>
                      </a:ext>
                    </a:extLst>
                  </p:cNvPr>
                  <p:cNvCxnSpPr/>
                  <p:nvPr/>
                </p:nvCxnSpPr>
                <p:spPr>
                  <a:xfrm>
                    <a:off x="3121654" y="3548881"/>
                    <a:ext cx="452642" cy="1567939"/>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6451E9-6D0E-479A-B932-CD0121D74918}"/>
                      </a:ext>
                    </a:extLst>
                  </p:cNvPr>
                  <p:cNvCxnSpPr/>
                  <p:nvPr/>
                </p:nvCxnSpPr>
                <p:spPr>
                  <a:xfrm flipH="1">
                    <a:off x="2236311" y="5819863"/>
                    <a:ext cx="1737474" cy="51616"/>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20366A0-7D82-4F05-A22A-97886649F4E3}"/>
                      </a:ext>
                    </a:extLst>
                  </p:cNvPr>
                  <p:cNvCxnSpPr/>
                  <p:nvPr/>
                </p:nvCxnSpPr>
                <p:spPr>
                  <a:xfrm flipV="1">
                    <a:off x="1669185" y="3459986"/>
                    <a:ext cx="1397357" cy="1051621"/>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70017E0-6672-43D6-B6C3-7636C1B363E5}"/>
                      </a:ext>
                    </a:extLst>
                  </p:cNvPr>
                  <p:cNvCxnSpPr/>
                  <p:nvPr/>
                </p:nvCxnSpPr>
                <p:spPr>
                  <a:xfrm>
                    <a:off x="1098694" y="688628"/>
                    <a:ext cx="3672182" cy="4294318"/>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69374A2-5085-49C4-AD6E-86B302E82E54}"/>
                      </a:ext>
                    </a:extLst>
                  </p:cNvPr>
                  <p:cNvCxnSpPr/>
                  <p:nvPr/>
                </p:nvCxnSpPr>
                <p:spPr>
                  <a:xfrm>
                    <a:off x="2414026" y="879116"/>
                    <a:ext cx="1125083" cy="2904898"/>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1611495-DC03-4326-AA5E-EBBEFA5F9D07}"/>
                      </a:ext>
                    </a:extLst>
                  </p:cNvPr>
                  <p:cNvCxnSpPr/>
                  <p:nvPr/>
                </p:nvCxnSpPr>
                <p:spPr>
                  <a:xfrm>
                    <a:off x="1310135" y="3175771"/>
                    <a:ext cx="2054646" cy="1456770"/>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F42444B-8849-403B-ABC2-E56C809EFD53}"/>
                      </a:ext>
                    </a:extLst>
                  </p:cNvPr>
                  <p:cNvCxnSpPr/>
                  <p:nvPr/>
                </p:nvCxnSpPr>
                <p:spPr>
                  <a:xfrm flipH="1" flipV="1">
                    <a:off x="775191" y="629001"/>
                    <a:ext cx="71461" cy="2321464"/>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A9ABEBC-A2F8-4933-91CC-0CDC6046F05F}"/>
                      </a:ext>
                    </a:extLst>
                  </p:cNvPr>
                  <p:cNvCxnSpPr/>
                  <p:nvPr/>
                </p:nvCxnSpPr>
                <p:spPr>
                  <a:xfrm flipH="1" flipV="1">
                    <a:off x="135976" y="2968163"/>
                    <a:ext cx="4885127" cy="272779"/>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775F40D-60DA-4E24-BAE6-8B1B743ED998}"/>
                      </a:ext>
                    </a:extLst>
                  </p:cNvPr>
                  <p:cNvCxnSpPr/>
                  <p:nvPr/>
                </p:nvCxnSpPr>
                <p:spPr>
                  <a:xfrm flipH="1" flipV="1">
                    <a:off x="894172" y="516145"/>
                    <a:ext cx="4126931" cy="2724797"/>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32900800-53D2-4D61-B8D3-6ACC5B6B5E5E}"/>
                      </a:ext>
                    </a:extLst>
                  </p:cNvPr>
                  <p:cNvCxnSpPr/>
                  <p:nvPr/>
                </p:nvCxnSpPr>
                <p:spPr>
                  <a:xfrm>
                    <a:off x="2415841" y="903002"/>
                    <a:ext cx="2595683" cy="2326324"/>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F8627CB-4AD5-4C2F-96A4-3F4FAA7DB285}"/>
                      </a:ext>
                    </a:extLst>
                  </p:cNvPr>
                  <p:cNvCxnSpPr/>
                  <p:nvPr/>
                </p:nvCxnSpPr>
                <p:spPr>
                  <a:xfrm flipH="1" flipV="1">
                    <a:off x="3431404" y="4777086"/>
                    <a:ext cx="473457" cy="1042654"/>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1DCEAED-9D7B-4676-8543-56A6785692B5}"/>
                      </a:ext>
                    </a:extLst>
                  </p:cNvPr>
                  <p:cNvCxnSpPr/>
                  <p:nvPr/>
                </p:nvCxnSpPr>
                <p:spPr>
                  <a:xfrm flipV="1">
                    <a:off x="3994467" y="3240942"/>
                    <a:ext cx="1026636" cy="2559047"/>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5BE31EF-8F81-4190-9AD9-E0939A2372B4}"/>
                      </a:ext>
                    </a:extLst>
                  </p:cNvPr>
                  <p:cNvCxnSpPr/>
                  <p:nvPr/>
                </p:nvCxnSpPr>
                <p:spPr>
                  <a:xfrm>
                    <a:off x="1736055" y="4534970"/>
                    <a:ext cx="3055713" cy="818089"/>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21B9BD3-B8B8-4DBB-BEE4-21E2B2E45D4B}"/>
                      </a:ext>
                    </a:extLst>
                  </p:cNvPr>
                  <p:cNvCxnSpPr/>
                  <p:nvPr/>
                </p:nvCxnSpPr>
                <p:spPr>
                  <a:xfrm>
                    <a:off x="3984190" y="5781281"/>
                    <a:ext cx="1036913" cy="265679"/>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E4DDAFF-90C9-4D78-B024-227630562B1B}"/>
                      </a:ext>
                    </a:extLst>
                  </p:cNvPr>
                  <p:cNvCxnSpPr/>
                  <p:nvPr/>
                </p:nvCxnSpPr>
                <p:spPr>
                  <a:xfrm>
                    <a:off x="1623570" y="4531783"/>
                    <a:ext cx="555902" cy="1287854"/>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2C3ACB7-EA6D-4253-ABCA-A1D55256412F}"/>
                      </a:ext>
                    </a:extLst>
                  </p:cNvPr>
                  <p:cNvCxnSpPr>
                    <a:cxnSpLocks/>
                  </p:cNvCxnSpPr>
                  <p:nvPr/>
                </p:nvCxnSpPr>
                <p:spPr>
                  <a:xfrm flipH="1">
                    <a:off x="4003767" y="5282491"/>
                    <a:ext cx="888070" cy="447053"/>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74A0E33-8870-4D6A-B19E-2EFC3C62098F}"/>
                      </a:ext>
                    </a:extLst>
                  </p:cNvPr>
                  <p:cNvCxnSpPr>
                    <a:cxnSpLocks/>
                  </p:cNvCxnSpPr>
                  <p:nvPr/>
                </p:nvCxnSpPr>
                <p:spPr>
                  <a:xfrm>
                    <a:off x="4447802" y="4328578"/>
                    <a:ext cx="444035" cy="953913"/>
                  </a:xfrm>
                  <a:prstGeom prst="line">
                    <a:avLst/>
                  </a:prstGeom>
                  <a:ln w="9525">
                    <a:gradFill>
                      <a:gsLst>
                        <a:gs pos="0">
                          <a:srgbClr val="000099"/>
                        </a:gs>
                        <a:gs pos="100000">
                          <a:schemeClr val="accent6">
                            <a:lumMod val="7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cxnSp>
              <p:nvCxnSpPr>
                <p:cNvPr id="100" name="Straight Connector 99">
                  <a:extLst>
                    <a:ext uri="{FF2B5EF4-FFF2-40B4-BE49-F238E27FC236}">
                      <a16:creationId xmlns:a16="http://schemas.microsoft.com/office/drawing/2014/main" id="{6C2F44EF-D2AE-42E3-8347-547217C29B05}"/>
                    </a:ext>
                  </a:extLst>
                </p:cNvPr>
                <p:cNvCxnSpPr>
                  <a:cxnSpLocks/>
                </p:cNvCxnSpPr>
                <p:nvPr/>
              </p:nvCxnSpPr>
              <p:spPr>
                <a:xfrm flipH="1" flipV="1">
                  <a:off x="9364585" y="4812089"/>
                  <a:ext cx="1715861" cy="73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755C12E-EFC3-4751-BE5A-6C6A0A227101}"/>
                    </a:ext>
                  </a:extLst>
                </p:cNvPr>
                <p:cNvCxnSpPr>
                  <a:cxnSpLocks/>
                </p:cNvCxnSpPr>
                <p:nvPr/>
              </p:nvCxnSpPr>
              <p:spPr>
                <a:xfrm flipV="1">
                  <a:off x="10735358" y="3308234"/>
                  <a:ext cx="1451287" cy="18504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7520B8A-B998-4E03-B1BD-FE86C53053C4}"/>
                  </a:ext>
                </a:extLst>
              </p:cNvPr>
              <p:cNvGrpSpPr/>
              <p:nvPr/>
            </p:nvGrpSpPr>
            <p:grpSpPr>
              <a:xfrm>
                <a:off x="5839087" y="87045"/>
                <a:ext cx="2065770" cy="2669187"/>
                <a:chOff x="5839087" y="87045"/>
                <a:chExt cx="2065770" cy="2669187"/>
              </a:xfrm>
            </p:grpSpPr>
            <p:cxnSp>
              <p:nvCxnSpPr>
                <p:cNvPr id="94" name="Straight Connector 93">
                  <a:extLst>
                    <a:ext uri="{FF2B5EF4-FFF2-40B4-BE49-F238E27FC236}">
                      <a16:creationId xmlns:a16="http://schemas.microsoft.com/office/drawing/2014/main" id="{F8609D7F-71B0-4518-8FC2-52D8F2DEFC22}"/>
                    </a:ext>
                  </a:extLst>
                </p:cNvPr>
                <p:cNvCxnSpPr/>
                <p:nvPr/>
              </p:nvCxnSpPr>
              <p:spPr>
                <a:xfrm flipH="1">
                  <a:off x="6647142" y="2429073"/>
                  <a:ext cx="1257715" cy="327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EFF6906-29C0-415F-AF49-78F38E3D11F3}"/>
                    </a:ext>
                  </a:extLst>
                </p:cNvPr>
                <p:cNvCxnSpPr/>
                <p:nvPr/>
              </p:nvCxnSpPr>
              <p:spPr>
                <a:xfrm>
                  <a:off x="7221657" y="2065467"/>
                  <a:ext cx="635836" cy="331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C43B220-2839-4121-B614-985B5E86488A}"/>
                    </a:ext>
                  </a:extLst>
                </p:cNvPr>
                <p:cNvCxnSpPr/>
                <p:nvPr/>
              </p:nvCxnSpPr>
              <p:spPr>
                <a:xfrm flipH="1" flipV="1">
                  <a:off x="5839087" y="1365410"/>
                  <a:ext cx="1941631" cy="1013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8B66A53-BE84-4302-A857-8C5DF1F7AEE9}"/>
                    </a:ext>
                  </a:extLst>
                </p:cNvPr>
                <p:cNvCxnSpPr/>
                <p:nvPr/>
              </p:nvCxnSpPr>
              <p:spPr>
                <a:xfrm flipH="1" flipV="1">
                  <a:off x="6083141" y="87045"/>
                  <a:ext cx="557819" cy="2569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FB489B5-20FA-4510-B7CF-6DF18B6B8307}"/>
                    </a:ext>
                  </a:extLst>
                </p:cNvPr>
                <p:cNvCxnSpPr/>
                <p:nvPr/>
              </p:nvCxnSpPr>
              <p:spPr>
                <a:xfrm flipH="1">
                  <a:off x="6417253" y="1441264"/>
                  <a:ext cx="1453318" cy="619578"/>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27" name="Group 126">
              <a:extLst>
                <a:ext uri="{FF2B5EF4-FFF2-40B4-BE49-F238E27FC236}">
                  <a16:creationId xmlns:a16="http://schemas.microsoft.com/office/drawing/2014/main" id="{34D7DCD5-F954-4D5A-B5C1-FC915E02FE90}"/>
                </a:ext>
              </a:extLst>
            </p:cNvPr>
            <p:cNvGrpSpPr/>
            <p:nvPr/>
          </p:nvGrpSpPr>
          <p:grpSpPr>
            <a:xfrm>
              <a:off x="8340052" y="1403859"/>
              <a:ext cx="3328067" cy="3286360"/>
              <a:chOff x="3470621" y="266465"/>
              <a:chExt cx="6636677" cy="6357522"/>
            </a:xfrm>
          </p:grpSpPr>
          <p:grpSp>
            <p:nvGrpSpPr>
              <p:cNvPr id="128" name="Group 127">
                <a:extLst>
                  <a:ext uri="{FF2B5EF4-FFF2-40B4-BE49-F238E27FC236}">
                    <a16:creationId xmlns:a16="http://schemas.microsoft.com/office/drawing/2014/main" id="{7E93791D-F085-4CF1-992A-93B9A044042A}"/>
                  </a:ext>
                </a:extLst>
              </p:cNvPr>
              <p:cNvGrpSpPr/>
              <p:nvPr/>
            </p:nvGrpSpPr>
            <p:grpSpPr>
              <a:xfrm>
                <a:off x="3470621" y="266465"/>
                <a:ext cx="6636677" cy="6357522"/>
                <a:chOff x="3815019" y="118712"/>
                <a:chExt cx="6636677" cy="6357522"/>
              </a:xfrm>
            </p:grpSpPr>
            <p:grpSp>
              <p:nvGrpSpPr>
                <p:cNvPr id="130" name="Group 129">
                  <a:extLst>
                    <a:ext uri="{FF2B5EF4-FFF2-40B4-BE49-F238E27FC236}">
                      <a16:creationId xmlns:a16="http://schemas.microsoft.com/office/drawing/2014/main" id="{6959BD01-C32B-414E-A70B-BFFB80E8C941}"/>
                    </a:ext>
                  </a:extLst>
                </p:cNvPr>
                <p:cNvGrpSpPr/>
                <p:nvPr/>
              </p:nvGrpSpPr>
              <p:grpSpPr>
                <a:xfrm>
                  <a:off x="3815019" y="118712"/>
                  <a:ext cx="6636677" cy="6357522"/>
                  <a:chOff x="1066415" y="165256"/>
                  <a:chExt cx="6636677" cy="6357522"/>
                </a:xfrm>
              </p:grpSpPr>
              <p:pic>
                <p:nvPicPr>
                  <p:cNvPr id="133" name="Graphic 132">
                    <a:extLst>
                      <a:ext uri="{FF2B5EF4-FFF2-40B4-BE49-F238E27FC236}">
                        <a16:creationId xmlns:a16="http://schemas.microsoft.com/office/drawing/2014/main" id="{8CDADC4C-2D3B-42F6-A000-EE840EA3E0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6768" y="3765544"/>
                    <a:ext cx="483121" cy="483121"/>
                  </a:xfrm>
                  <a:prstGeom prst="rect">
                    <a:avLst/>
                  </a:prstGeom>
                </p:spPr>
              </p:pic>
              <p:pic>
                <p:nvPicPr>
                  <p:cNvPr id="134" name="Graphic 133">
                    <a:extLst>
                      <a:ext uri="{FF2B5EF4-FFF2-40B4-BE49-F238E27FC236}">
                        <a16:creationId xmlns:a16="http://schemas.microsoft.com/office/drawing/2014/main" id="{44791ABD-30AB-4021-86DB-E736149F6A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20614" y="4950627"/>
                    <a:ext cx="471488" cy="471488"/>
                  </a:xfrm>
                  <a:prstGeom prst="rect">
                    <a:avLst/>
                  </a:prstGeom>
                </p:spPr>
              </p:pic>
              <p:pic>
                <p:nvPicPr>
                  <p:cNvPr id="135" name="Picture 134" descr="A picture containing object&#10;&#10;Description generated with high confidence">
                    <a:extLst>
                      <a:ext uri="{FF2B5EF4-FFF2-40B4-BE49-F238E27FC236}">
                        <a16:creationId xmlns:a16="http://schemas.microsoft.com/office/drawing/2014/main" id="{AA27F9C4-1986-4DA0-A573-1948A59465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9195" y="5680959"/>
                    <a:ext cx="394969" cy="394969"/>
                  </a:xfrm>
                  <a:prstGeom prst="rect">
                    <a:avLst/>
                  </a:prstGeom>
                </p:spPr>
              </p:pic>
              <p:pic>
                <p:nvPicPr>
                  <p:cNvPr id="136" name="Graphic 135">
                    <a:extLst>
                      <a:ext uri="{FF2B5EF4-FFF2-40B4-BE49-F238E27FC236}">
                        <a16:creationId xmlns:a16="http://schemas.microsoft.com/office/drawing/2014/main" id="{585F9CA7-7A52-40E5-9E3A-27984B026B5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19522" y="4104936"/>
                    <a:ext cx="695595" cy="695595"/>
                  </a:xfrm>
                  <a:prstGeom prst="rect">
                    <a:avLst/>
                  </a:prstGeom>
                </p:spPr>
              </p:pic>
              <p:pic>
                <p:nvPicPr>
                  <p:cNvPr id="137" name="Graphic 136">
                    <a:extLst>
                      <a:ext uri="{FF2B5EF4-FFF2-40B4-BE49-F238E27FC236}">
                        <a16:creationId xmlns:a16="http://schemas.microsoft.com/office/drawing/2014/main" id="{20345F71-A301-4BE3-A077-BF1AF7E0DC3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82048" y="5989686"/>
                    <a:ext cx="473651" cy="473651"/>
                  </a:xfrm>
                  <a:prstGeom prst="rect">
                    <a:avLst/>
                  </a:prstGeom>
                </p:spPr>
              </p:pic>
              <p:pic>
                <p:nvPicPr>
                  <p:cNvPr id="138" name="Graphic 137">
                    <a:extLst>
                      <a:ext uri="{FF2B5EF4-FFF2-40B4-BE49-F238E27FC236}">
                        <a16:creationId xmlns:a16="http://schemas.microsoft.com/office/drawing/2014/main" id="{906A444E-1B9B-44B6-993E-1532BC57872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02209" y="4317733"/>
                    <a:ext cx="659394" cy="659394"/>
                  </a:xfrm>
                  <a:prstGeom prst="rect">
                    <a:avLst/>
                  </a:prstGeom>
                </p:spPr>
              </p:pic>
              <p:pic>
                <p:nvPicPr>
                  <p:cNvPr id="139" name="Graphic 138">
                    <a:extLst>
                      <a:ext uri="{FF2B5EF4-FFF2-40B4-BE49-F238E27FC236}">
                        <a16:creationId xmlns:a16="http://schemas.microsoft.com/office/drawing/2014/main" id="{90B385E9-20CC-4F1F-B2B3-F0FF8FAEB87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6415" y="2825066"/>
                    <a:ext cx="529480" cy="529480"/>
                  </a:xfrm>
                  <a:prstGeom prst="rect">
                    <a:avLst/>
                  </a:prstGeom>
                </p:spPr>
              </p:pic>
              <p:pic>
                <p:nvPicPr>
                  <p:cNvPr id="140" name="Graphic 139">
                    <a:extLst>
                      <a:ext uri="{FF2B5EF4-FFF2-40B4-BE49-F238E27FC236}">
                        <a16:creationId xmlns:a16="http://schemas.microsoft.com/office/drawing/2014/main" id="{484275E3-FB75-4E59-8A03-93308630171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10527" y="2990209"/>
                    <a:ext cx="658128" cy="658128"/>
                  </a:xfrm>
                  <a:prstGeom prst="rect">
                    <a:avLst/>
                  </a:prstGeom>
                </p:spPr>
              </p:pic>
              <p:pic>
                <p:nvPicPr>
                  <p:cNvPr id="141" name="Graphic 140">
                    <a:extLst>
                      <a:ext uri="{FF2B5EF4-FFF2-40B4-BE49-F238E27FC236}">
                        <a16:creationId xmlns:a16="http://schemas.microsoft.com/office/drawing/2014/main" id="{A83B1B23-0405-41EA-842B-A258F7EDF98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787080" y="5911408"/>
                    <a:ext cx="496083" cy="496083"/>
                  </a:xfrm>
                  <a:prstGeom prst="rect">
                    <a:avLst/>
                  </a:prstGeom>
                </p:spPr>
              </p:pic>
              <p:pic>
                <p:nvPicPr>
                  <p:cNvPr id="142" name="Graphic 141">
                    <a:extLst>
                      <a:ext uri="{FF2B5EF4-FFF2-40B4-BE49-F238E27FC236}">
                        <a16:creationId xmlns:a16="http://schemas.microsoft.com/office/drawing/2014/main" id="{F1155B73-8A68-4FA0-8A7B-AB32478094C9}"/>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541631" y="4070376"/>
                    <a:ext cx="542925" cy="542925"/>
                  </a:xfrm>
                  <a:prstGeom prst="rect">
                    <a:avLst/>
                  </a:prstGeom>
                </p:spPr>
              </p:pic>
              <p:pic>
                <p:nvPicPr>
                  <p:cNvPr id="143" name="Graphic 142">
                    <a:extLst>
                      <a:ext uri="{FF2B5EF4-FFF2-40B4-BE49-F238E27FC236}">
                        <a16:creationId xmlns:a16="http://schemas.microsoft.com/office/drawing/2014/main" id="{27DE4D7A-5AD6-4545-A604-2170F187A8B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151409" y="5034812"/>
                    <a:ext cx="542925" cy="542925"/>
                  </a:xfrm>
                  <a:prstGeom prst="rect">
                    <a:avLst/>
                  </a:prstGeom>
                </p:spPr>
              </p:pic>
              <p:pic>
                <p:nvPicPr>
                  <p:cNvPr id="144" name="Graphic 143">
                    <a:extLst>
                      <a:ext uri="{FF2B5EF4-FFF2-40B4-BE49-F238E27FC236}">
                        <a16:creationId xmlns:a16="http://schemas.microsoft.com/office/drawing/2014/main" id="{732B71EA-F7F4-429B-8617-0C0ACBC2079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236546" y="3537287"/>
                    <a:ext cx="650115" cy="650115"/>
                  </a:xfrm>
                  <a:prstGeom prst="rect">
                    <a:avLst/>
                  </a:prstGeom>
                </p:spPr>
              </p:pic>
              <p:pic>
                <p:nvPicPr>
                  <p:cNvPr id="145" name="Graphic 144">
                    <a:extLst>
                      <a:ext uri="{FF2B5EF4-FFF2-40B4-BE49-F238E27FC236}">
                        <a16:creationId xmlns:a16="http://schemas.microsoft.com/office/drawing/2014/main" id="{920E802B-42A7-4338-A04F-2CE2F5B582AD}"/>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947984" y="5996673"/>
                    <a:ext cx="526105" cy="526105"/>
                  </a:xfrm>
                  <a:prstGeom prst="rect">
                    <a:avLst/>
                  </a:prstGeom>
                </p:spPr>
              </p:pic>
              <p:pic>
                <p:nvPicPr>
                  <p:cNvPr id="146" name="Graphic 145">
                    <a:extLst>
                      <a:ext uri="{FF2B5EF4-FFF2-40B4-BE49-F238E27FC236}">
                        <a16:creationId xmlns:a16="http://schemas.microsoft.com/office/drawing/2014/main" id="{9841257A-E0A6-4A74-8865-4D073579F885}"/>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560738" y="3156663"/>
                    <a:ext cx="611622" cy="611622"/>
                  </a:xfrm>
                  <a:prstGeom prst="rect">
                    <a:avLst/>
                  </a:prstGeom>
                </p:spPr>
              </p:pic>
              <p:pic>
                <p:nvPicPr>
                  <p:cNvPr id="147" name="Graphic 146">
                    <a:extLst>
                      <a:ext uri="{FF2B5EF4-FFF2-40B4-BE49-F238E27FC236}">
                        <a16:creationId xmlns:a16="http://schemas.microsoft.com/office/drawing/2014/main" id="{CF670527-70B2-4F8E-9CA0-49464F280F54}"/>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139320" y="5148946"/>
                    <a:ext cx="564888" cy="564888"/>
                  </a:xfrm>
                  <a:prstGeom prst="rect">
                    <a:avLst/>
                  </a:prstGeom>
                </p:spPr>
              </p:pic>
              <p:pic>
                <p:nvPicPr>
                  <p:cNvPr id="148" name="Graphic 147">
                    <a:extLst>
                      <a:ext uri="{FF2B5EF4-FFF2-40B4-BE49-F238E27FC236}">
                        <a16:creationId xmlns:a16="http://schemas.microsoft.com/office/drawing/2014/main" id="{F577555A-DD29-488C-9093-94C9E4397BCC}"/>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998550" y="5644560"/>
                    <a:ext cx="473651" cy="473651"/>
                  </a:xfrm>
                  <a:prstGeom prst="rect">
                    <a:avLst/>
                  </a:prstGeom>
                </p:spPr>
              </p:pic>
              <p:pic>
                <p:nvPicPr>
                  <p:cNvPr id="149" name="Graphic 148">
                    <a:extLst>
                      <a:ext uri="{FF2B5EF4-FFF2-40B4-BE49-F238E27FC236}">
                        <a16:creationId xmlns:a16="http://schemas.microsoft.com/office/drawing/2014/main" id="{2232F0DE-26B2-4A54-97E3-3BF2FB281C7A}"/>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357261" y="3259664"/>
                    <a:ext cx="695595" cy="695595"/>
                  </a:xfrm>
                  <a:prstGeom prst="rect">
                    <a:avLst/>
                  </a:prstGeom>
                </p:spPr>
              </p:pic>
              <p:pic>
                <p:nvPicPr>
                  <p:cNvPr id="150" name="Graphic 149">
                    <a:extLst>
                      <a:ext uri="{FF2B5EF4-FFF2-40B4-BE49-F238E27FC236}">
                        <a16:creationId xmlns:a16="http://schemas.microsoft.com/office/drawing/2014/main" id="{E8D47469-6E73-4332-A25B-7E57F82ADA3F}"/>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510111" y="3750837"/>
                    <a:ext cx="529480" cy="529480"/>
                  </a:xfrm>
                  <a:prstGeom prst="rect">
                    <a:avLst/>
                  </a:prstGeom>
                </p:spPr>
              </p:pic>
              <p:pic>
                <p:nvPicPr>
                  <p:cNvPr id="151" name="Graphic 150">
                    <a:extLst>
                      <a:ext uri="{FF2B5EF4-FFF2-40B4-BE49-F238E27FC236}">
                        <a16:creationId xmlns:a16="http://schemas.microsoft.com/office/drawing/2014/main" id="{2E282F2A-4D43-4A04-87FA-74DF857F34D7}"/>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4280070" y="2969790"/>
                    <a:ext cx="683801" cy="683801"/>
                  </a:xfrm>
                  <a:prstGeom prst="rect">
                    <a:avLst/>
                  </a:prstGeom>
                </p:spPr>
              </p:pic>
              <p:pic>
                <p:nvPicPr>
                  <p:cNvPr id="152" name="Graphic 151">
                    <a:extLst>
                      <a:ext uri="{FF2B5EF4-FFF2-40B4-BE49-F238E27FC236}">
                        <a16:creationId xmlns:a16="http://schemas.microsoft.com/office/drawing/2014/main" id="{5050F6AE-A649-4488-8DC2-88EF25BE9C8B}"/>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701644" y="165256"/>
                    <a:ext cx="716665" cy="716665"/>
                  </a:xfrm>
                  <a:prstGeom prst="rect">
                    <a:avLst/>
                  </a:prstGeom>
                </p:spPr>
              </p:pic>
              <p:pic>
                <p:nvPicPr>
                  <p:cNvPr id="153" name="Graphic 152">
                    <a:extLst>
                      <a:ext uri="{FF2B5EF4-FFF2-40B4-BE49-F238E27FC236}">
                        <a16:creationId xmlns:a16="http://schemas.microsoft.com/office/drawing/2014/main" id="{9B846722-3C60-474D-9D6A-A7E60170DEDF}"/>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507508" y="5071138"/>
                    <a:ext cx="683801" cy="683801"/>
                  </a:xfrm>
                  <a:prstGeom prst="rect">
                    <a:avLst/>
                  </a:prstGeom>
                </p:spPr>
              </p:pic>
              <p:pic>
                <p:nvPicPr>
                  <p:cNvPr id="154" name="Graphic 153">
                    <a:extLst>
                      <a:ext uri="{FF2B5EF4-FFF2-40B4-BE49-F238E27FC236}">
                        <a16:creationId xmlns:a16="http://schemas.microsoft.com/office/drawing/2014/main" id="{3B6C18AB-2992-4241-9D47-D261D971F9DD}"/>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777369" y="2367814"/>
                    <a:ext cx="529480" cy="529480"/>
                  </a:xfrm>
                  <a:prstGeom prst="rect">
                    <a:avLst/>
                  </a:prstGeom>
                </p:spPr>
              </p:pic>
              <p:pic>
                <p:nvPicPr>
                  <p:cNvPr id="155" name="Graphic 154">
                    <a:extLst>
                      <a:ext uri="{FF2B5EF4-FFF2-40B4-BE49-F238E27FC236}">
                        <a16:creationId xmlns:a16="http://schemas.microsoft.com/office/drawing/2014/main" id="{CC336819-0917-4E8C-8DA4-B47EEFAF5E14}"/>
                      </a:ext>
                    </a:extLst>
                  </p:cNvPr>
                  <p:cNvPicPr>
                    <a:picLocks noChangeAspect="1"/>
                  </p:cNvPicPr>
                  <p:nvPr/>
                </p:nvPicPr>
                <p:blipFill>
                  <a:blip r:embed="rId47" cstate="print">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6704208" y="4846743"/>
                    <a:ext cx="477317" cy="477317"/>
                  </a:xfrm>
                  <a:prstGeom prst="rect">
                    <a:avLst/>
                  </a:prstGeom>
                </p:spPr>
              </p:pic>
              <p:pic>
                <p:nvPicPr>
                  <p:cNvPr id="156" name="Picture 155">
                    <a:extLst>
                      <a:ext uri="{FF2B5EF4-FFF2-40B4-BE49-F238E27FC236}">
                        <a16:creationId xmlns:a16="http://schemas.microsoft.com/office/drawing/2014/main" id="{948E3059-4716-42AE-A9E9-B15188AEB7D5}"/>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710518" y="4708819"/>
                    <a:ext cx="635643" cy="635643"/>
                  </a:xfrm>
                  <a:prstGeom prst="rect">
                    <a:avLst/>
                  </a:prstGeom>
                </p:spPr>
              </p:pic>
              <p:pic>
                <p:nvPicPr>
                  <p:cNvPr id="157" name="Graphic 156">
                    <a:extLst>
                      <a:ext uri="{FF2B5EF4-FFF2-40B4-BE49-F238E27FC236}">
                        <a16:creationId xmlns:a16="http://schemas.microsoft.com/office/drawing/2014/main" id="{D2D7AE7B-0AC0-4E8D-8D78-5D8FE771B9B4}"/>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318456" y="885840"/>
                    <a:ext cx="716665" cy="716665"/>
                  </a:xfrm>
                  <a:prstGeom prst="rect">
                    <a:avLst/>
                  </a:prstGeom>
                </p:spPr>
              </p:pic>
              <p:pic>
                <p:nvPicPr>
                  <p:cNvPr id="158" name="Graphic 157">
                    <a:extLst>
                      <a:ext uri="{FF2B5EF4-FFF2-40B4-BE49-F238E27FC236}">
                        <a16:creationId xmlns:a16="http://schemas.microsoft.com/office/drawing/2014/main" id="{9473ECF7-EFCF-4BFE-8405-52F5472C50D3}"/>
                      </a:ext>
                    </a:extLst>
                  </p:cNvPr>
                  <p:cNvPicPr>
                    <a:picLocks noChangeAspect="1"/>
                  </p:cNvPicPr>
                  <p:nvPr/>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5776956" y="4624208"/>
                    <a:ext cx="622050" cy="622050"/>
                  </a:xfrm>
                  <a:prstGeom prst="rect">
                    <a:avLst/>
                  </a:prstGeom>
                </p:spPr>
              </p:pic>
              <p:pic>
                <p:nvPicPr>
                  <p:cNvPr id="159" name="Picture 2" descr="Image result for river icons">
                    <a:extLst>
                      <a:ext uri="{FF2B5EF4-FFF2-40B4-BE49-F238E27FC236}">
                        <a16:creationId xmlns:a16="http://schemas.microsoft.com/office/drawing/2014/main" id="{16A4F60F-BC7B-43B9-82A5-614C76BB6D0B}"/>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2241724" y="4341770"/>
                    <a:ext cx="614363" cy="614363"/>
                  </a:xfrm>
                  <a:prstGeom prst="rect">
                    <a:avLst/>
                  </a:prstGeom>
                  <a:noFill/>
                  <a:extLst>
                    <a:ext uri="{909E8E84-426E-40DD-AFC4-6F175D3DCCD1}">
                      <a14:hiddenFill xmlns:a14="http://schemas.microsoft.com/office/drawing/2010/main">
                        <a:solidFill>
                          <a:srgbClr val="FFFFFF"/>
                        </a:solidFill>
                      </a14:hiddenFill>
                    </a:ext>
                  </a:extLst>
                </p:spPr>
              </p:pic>
              <p:pic>
                <p:nvPicPr>
                  <p:cNvPr id="160" name="Graphic 159">
                    <a:extLst>
                      <a:ext uri="{FF2B5EF4-FFF2-40B4-BE49-F238E27FC236}">
                        <a16:creationId xmlns:a16="http://schemas.microsoft.com/office/drawing/2014/main" id="{CCEA1CE0-328B-481E-891F-C59E180B1E3F}"/>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2430933" y="3298171"/>
                    <a:ext cx="565961" cy="565961"/>
                  </a:xfrm>
                  <a:prstGeom prst="rect">
                    <a:avLst/>
                  </a:prstGeom>
                </p:spPr>
              </p:pic>
              <p:pic>
                <p:nvPicPr>
                  <p:cNvPr id="161" name="Graphic 160">
                    <a:extLst>
                      <a:ext uri="{FF2B5EF4-FFF2-40B4-BE49-F238E27FC236}">
                        <a16:creationId xmlns:a16="http://schemas.microsoft.com/office/drawing/2014/main" id="{248D74FA-060D-4832-8C88-C35BE4A6756B}"/>
                      </a:ext>
                    </a:extLst>
                  </p:cNvPr>
                  <p:cNvPicPr>
                    <a:picLocks noChangeAspect="1"/>
                  </p:cNvPicPr>
                  <p:nvPr/>
                </p:nvPicPr>
                <p:blipFill>
                  <a:blip r:embed="rId57" cstate="print">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2645656" y="4108211"/>
                    <a:ext cx="738532" cy="738532"/>
                  </a:xfrm>
                  <a:prstGeom prst="rect">
                    <a:avLst/>
                  </a:prstGeom>
                </p:spPr>
              </p:pic>
              <p:pic>
                <p:nvPicPr>
                  <p:cNvPr id="162" name="Graphic 161">
                    <a:extLst>
                      <a:ext uri="{FF2B5EF4-FFF2-40B4-BE49-F238E27FC236}">
                        <a16:creationId xmlns:a16="http://schemas.microsoft.com/office/drawing/2014/main" id="{E15413C8-462E-46F3-AD1B-6C6E550831E2}"/>
                      </a:ext>
                    </a:extLst>
                  </p:cNvPr>
                  <p:cNvPicPr>
                    <a:picLocks noChangeAspect="1"/>
                  </p:cNvPicPr>
                  <p:nvPr/>
                </p:nvPicPr>
                <p:blipFill>
                  <a:blip r:embed="rId59" cstate="print">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6292502" y="2458311"/>
                    <a:ext cx="676323" cy="676323"/>
                  </a:xfrm>
                  <a:prstGeom prst="rect">
                    <a:avLst/>
                  </a:prstGeom>
                </p:spPr>
              </p:pic>
              <p:pic>
                <p:nvPicPr>
                  <p:cNvPr id="163" name="Graphic 162">
                    <a:extLst>
                      <a:ext uri="{FF2B5EF4-FFF2-40B4-BE49-F238E27FC236}">
                        <a16:creationId xmlns:a16="http://schemas.microsoft.com/office/drawing/2014/main" id="{4FDAFFAF-1F8F-48A0-BEF5-379BB53FBA7B}"/>
                      </a:ext>
                    </a:extLst>
                  </p:cNvPr>
                  <p:cNvPicPr>
                    <a:picLocks noChangeAspect="1"/>
                  </p:cNvPicPr>
                  <p:nvPr/>
                </p:nvPicPr>
                <p:blipFill>
                  <a:blip r:embed="rId61" cstate="print">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2264735" y="2734666"/>
                    <a:ext cx="522345" cy="522345"/>
                  </a:xfrm>
                  <a:prstGeom prst="rect">
                    <a:avLst/>
                  </a:prstGeom>
                </p:spPr>
              </p:pic>
              <p:pic>
                <p:nvPicPr>
                  <p:cNvPr id="164" name="Graphic 163">
                    <a:extLst>
                      <a:ext uri="{FF2B5EF4-FFF2-40B4-BE49-F238E27FC236}">
                        <a16:creationId xmlns:a16="http://schemas.microsoft.com/office/drawing/2014/main" id="{3489F40F-0A8A-4331-BB16-353503D3587A}"/>
                      </a:ext>
                    </a:extLst>
                  </p:cNvPr>
                  <p:cNvPicPr>
                    <a:picLocks noChangeAspect="1"/>
                  </p:cNvPicPr>
                  <p:nvPr/>
                </p:nvPicPr>
                <p:blipFill>
                  <a:blip r:embed="rId63" cstate="print">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6240816" y="4023623"/>
                    <a:ext cx="532220" cy="532220"/>
                  </a:xfrm>
                  <a:prstGeom prst="rect">
                    <a:avLst/>
                  </a:prstGeom>
                </p:spPr>
              </p:pic>
              <p:pic>
                <p:nvPicPr>
                  <p:cNvPr id="165" name="Picture 164" descr="A close up of a logo&#10;&#10;Description generated with high confidence">
                    <a:extLst>
                      <a:ext uri="{FF2B5EF4-FFF2-40B4-BE49-F238E27FC236}">
                        <a16:creationId xmlns:a16="http://schemas.microsoft.com/office/drawing/2014/main" id="{26BF8E53-BE5B-4B2D-9221-9B6FA2106124}"/>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5504832" y="2847934"/>
                    <a:ext cx="496083" cy="496083"/>
                  </a:xfrm>
                  <a:prstGeom prst="rect">
                    <a:avLst/>
                  </a:prstGeom>
                </p:spPr>
              </p:pic>
              <p:pic>
                <p:nvPicPr>
                  <p:cNvPr id="166" name="Graphic 165">
                    <a:extLst>
                      <a:ext uri="{FF2B5EF4-FFF2-40B4-BE49-F238E27FC236}">
                        <a16:creationId xmlns:a16="http://schemas.microsoft.com/office/drawing/2014/main" id="{2FC8B82F-5CEF-4CCB-9B87-6CCD6B41D6DE}"/>
                      </a:ext>
                    </a:extLst>
                  </p:cNvPr>
                  <p:cNvPicPr>
                    <a:picLocks noChangeAspect="1"/>
                  </p:cNvPicPr>
                  <p:nvPr/>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7061025" y="3996699"/>
                    <a:ext cx="642067" cy="642067"/>
                  </a:xfrm>
                  <a:prstGeom prst="rect">
                    <a:avLst/>
                  </a:prstGeom>
                </p:spPr>
              </p:pic>
              <p:pic>
                <p:nvPicPr>
                  <p:cNvPr id="167" name="Picture 166">
                    <a:extLst>
                      <a:ext uri="{FF2B5EF4-FFF2-40B4-BE49-F238E27FC236}">
                        <a16:creationId xmlns:a16="http://schemas.microsoft.com/office/drawing/2014/main" id="{DFA6DCBE-B5C7-4DCF-9675-66F2721019B0}"/>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flipH="1">
                    <a:off x="2535166" y="296694"/>
                    <a:ext cx="479756" cy="479756"/>
                  </a:xfrm>
                  <a:prstGeom prst="rect">
                    <a:avLst/>
                  </a:prstGeom>
                </p:spPr>
              </p:pic>
              <p:pic>
                <p:nvPicPr>
                  <p:cNvPr id="168" name="Graphic 167">
                    <a:extLst>
                      <a:ext uri="{FF2B5EF4-FFF2-40B4-BE49-F238E27FC236}">
                        <a16:creationId xmlns:a16="http://schemas.microsoft.com/office/drawing/2014/main" id="{5D7DDE03-7900-4D4F-A0D2-A89F50F0706A}"/>
                      </a:ext>
                    </a:extLst>
                  </p:cNvPr>
                  <p:cNvPicPr>
                    <a:picLocks noChangeAspect="1"/>
                  </p:cNvPicPr>
                  <p:nvPr/>
                </p:nvPicPr>
                <p:blipFill>
                  <a:blip r:embed="rId69" cstate="print">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flipH="1">
                    <a:off x="2378129" y="2101489"/>
                    <a:ext cx="738532" cy="738532"/>
                  </a:xfrm>
                  <a:prstGeom prst="rect">
                    <a:avLst/>
                  </a:prstGeom>
                </p:spPr>
              </p:pic>
              <p:pic>
                <p:nvPicPr>
                  <p:cNvPr id="169" name="Graphic 168">
                    <a:extLst>
                      <a:ext uri="{FF2B5EF4-FFF2-40B4-BE49-F238E27FC236}">
                        <a16:creationId xmlns:a16="http://schemas.microsoft.com/office/drawing/2014/main" id="{033DF7CA-5F32-44A0-84F5-E24217873C2E}"/>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3780247" y="3216762"/>
                    <a:ext cx="533400" cy="533400"/>
                  </a:xfrm>
                  <a:prstGeom prst="rect">
                    <a:avLst/>
                  </a:prstGeom>
                </p:spPr>
              </p:pic>
              <p:pic>
                <p:nvPicPr>
                  <p:cNvPr id="170" name="Picture 169">
                    <a:extLst>
                      <a:ext uri="{FF2B5EF4-FFF2-40B4-BE49-F238E27FC236}">
                        <a16:creationId xmlns:a16="http://schemas.microsoft.com/office/drawing/2014/main" id="{184EC39E-E352-4546-9A1F-FF5A1DE42BAA}"/>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1616624" y="1066121"/>
                    <a:ext cx="499850" cy="499850"/>
                  </a:xfrm>
                  <a:prstGeom prst="rect">
                    <a:avLst/>
                  </a:prstGeom>
                </p:spPr>
              </p:pic>
              <p:pic>
                <p:nvPicPr>
                  <p:cNvPr id="171" name="Graphic 170">
                    <a:extLst>
                      <a:ext uri="{FF2B5EF4-FFF2-40B4-BE49-F238E27FC236}">
                        <a16:creationId xmlns:a16="http://schemas.microsoft.com/office/drawing/2014/main" id="{CB2D659D-1BF3-4D65-8A37-35DB2CC40813}"/>
                      </a:ext>
                    </a:extLst>
                  </p:cNvPr>
                  <p:cNvPicPr>
                    <a:picLocks noChangeAspect="1"/>
                  </p:cNvPicPr>
                  <p:nvPr/>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3115648" y="5246258"/>
                    <a:ext cx="683801" cy="683801"/>
                  </a:xfrm>
                  <a:prstGeom prst="rect">
                    <a:avLst/>
                  </a:prstGeom>
                </p:spPr>
              </p:pic>
              <p:pic>
                <p:nvPicPr>
                  <p:cNvPr id="172" name="Graphic 171">
                    <a:extLst>
                      <a:ext uri="{FF2B5EF4-FFF2-40B4-BE49-F238E27FC236}">
                        <a16:creationId xmlns:a16="http://schemas.microsoft.com/office/drawing/2014/main" id="{9487D2E4-8E05-4CE9-9821-2F6D5AF6ADD8}"/>
                      </a:ext>
                    </a:extLst>
                  </p:cNvPr>
                  <p:cNvPicPr>
                    <a:picLocks noChangeAspect="1"/>
                  </p:cNvPicPr>
                  <p:nvPr/>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flipH="1">
                    <a:off x="3528482" y="646424"/>
                    <a:ext cx="580781" cy="580781"/>
                  </a:xfrm>
                  <a:prstGeom prst="rect">
                    <a:avLst/>
                  </a:prstGeom>
                </p:spPr>
              </p:pic>
              <p:cxnSp>
                <p:nvCxnSpPr>
                  <p:cNvPr id="173" name="Straight Connector 172">
                    <a:extLst>
                      <a:ext uri="{FF2B5EF4-FFF2-40B4-BE49-F238E27FC236}">
                        <a16:creationId xmlns:a16="http://schemas.microsoft.com/office/drawing/2014/main" id="{50D50B14-EFB9-4793-AC4A-8786D4EE85D3}"/>
                      </a:ext>
                    </a:extLst>
                  </p:cNvPr>
                  <p:cNvCxnSpPr/>
                  <p:nvPr/>
                </p:nvCxnSpPr>
                <p:spPr>
                  <a:xfrm>
                    <a:off x="1446938" y="2990209"/>
                    <a:ext cx="6695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74" name="Graphic 173">
                    <a:extLst>
                      <a:ext uri="{FF2B5EF4-FFF2-40B4-BE49-F238E27FC236}">
                        <a16:creationId xmlns:a16="http://schemas.microsoft.com/office/drawing/2014/main" id="{469669FF-5107-4128-9832-F69929E4FB05}"/>
                      </a:ext>
                    </a:extLst>
                  </p:cNvPr>
                  <p:cNvPicPr>
                    <a:picLocks noChangeAspect="1"/>
                  </p:cNvPicPr>
                  <p:nvPr/>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flipH="1">
                    <a:off x="4939368" y="3407423"/>
                    <a:ext cx="497851" cy="497851"/>
                  </a:xfrm>
                  <a:prstGeom prst="rect">
                    <a:avLst/>
                  </a:prstGeom>
                </p:spPr>
              </p:pic>
              <p:pic>
                <p:nvPicPr>
                  <p:cNvPr id="175" name="Graphic 174">
                    <a:extLst>
                      <a:ext uri="{FF2B5EF4-FFF2-40B4-BE49-F238E27FC236}">
                        <a16:creationId xmlns:a16="http://schemas.microsoft.com/office/drawing/2014/main" id="{01207DF4-9986-4E32-AD48-9D14CD52B854}"/>
                      </a:ext>
                    </a:extLst>
                  </p:cNvPr>
                  <p:cNvPicPr>
                    <a:picLocks noChangeAspect="1"/>
                  </p:cNvPicPr>
                  <p:nvPr/>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2971116" y="3537952"/>
                    <a:ext cx="571980" cy="571980"/>
                  </a:xfrm>
                  <a:prstGeom prst="rect">
                    <a:avLst/>
                  </a:prstGeom>
                </p:spPr>
              </p:pic>
              <p:pic>
                <p:nvPicPr>
                  <p:cNvPr id="176" name="Graphic 175">
                    <a:extLst>
                      <a:ext uri="{FF2B5EF4-FFF2-40B4-BE49-F238E27FC236}">
                        <a16:creationId xmlns:a16="http://schemas.microsoft.com/office/drawing/2014/main" id="{2FE9A6AC-D49A-4F6D-B3A5-EB43737CC87F}"/>
                      </a:ext>
                    </a:extLst>
                  </p:cNvPr>
                  <p:cNvPicPr>
                    <a:picLocks noChangeAspect="1"/>
                  </p:cNvPicPr>
                  <p:nvPr/>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169920" y="5073521"/>
                    <a:ext cx="497849" cy="497849"/>
                  </a:xfrm>
                  <a:prstGeom prst="rect">
                    <a:avLst/>
                  </a:prstGeom>
                </p:spPr>
              </p:pic>
            </p:grpSp>
            <p:pic>
              <p:nvPicPr>
                <p:cNvPr id="131" name="Graphic 130">
                  <a:extLst>
                    <a:ext uri="{FF2B5EF4-FFF2-40B4-BE49-F238E27FC236}">
                      <a16:creationId xmlns:a16="http://schemas.microsoft.com/office/drawing/2014/main" id="{0DDF5A8E-487F-4341-B950-63AD70553457}"/>
                    </a:ext>
                  </a:extLst>
                </p:cNvPr>
                <p:cNvPicPr>
                  <a:picLocks noChangeAspect="1"/>
                </p:cNvPicPr>
                <p:nvPr/>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6467345" y="3728157"/>
                  <a:ext cx="558481" cy="558481"/>
                </a:xfrm>
                <a:prstGeom prst="rect">
                  <a:avLst/>
                </a:prstGeom>
              </p:spPr>
            </p:pic>
            <p:pic>
              <p:nvPicPr>
                <p:cNvPr id="132" name="Picture 131" descr="A close up of a sign&#10;&#10;Description generated with high confidence">
                  <a:extLst>
                    <a:ext uri="{FF2B5EF4-FFF2-40B4-BE49-F238E27FC236}">
                      <a16:creationId xmlns:a16="http://schemas.microsoft.com/office/drawing/2014/main" id="{96805EAC-83AD-4039-B5F9-63EB929345EE}"/>
                    </a:ext>
                  </a:extLst>
                </p:cNvPr>
                <p:cNvPicPr>
                  <a:picLocks noChangeAspect="1"/>
                </p:cNvPicPr>
                <p:nvPr/>
              </p:nvPicPr>
              <p:blipFill>
                <a:blip r:embed="rId86" cstate="print">
                  <a:extLst>
                    <a:ext uri="{28A0092B-C50C-407E-A947-70E740481C1C}">
                      <a14:useLocalDpi xmlns:a14="http://schemas.microsoft.com/office/drawing/2010/main" val="0"/>
                    </a:ext>
                  </a:extLst>
                </a:blip>
                <a:stretch>
                  <a:fillRect/>
                </a:stretch>
              </p:blipFill>
              <p:spPr>
                <a:xfrm>
                  <a:off x="6649033" y="5205135"/>
                  <a:ext cx="521477" cy="521477"/>
                </a:xfrm>
                <a:prstGeom prst="rect">
                  <a:avLst/>
                </a:prstGeom>
              </p:spPr>
            </p:pic>
          </p:grpSp>
          <p:pic>
            <p:nvPicPr>
              <p:cNvPr id="129" name="Graphic 128">
                <a:extLst>
                  <a:ext uri="{FF2B5EF4-FFF2-40B4-BE49-F238E27FC236}">
                    <a16:creationId xmlns:a16="http://schemas.microsoft.com/office/drawing/2014/main" id="{B46B53C2-7404-4690-BC56-B453F9A500AB}"/>
                  </a:ext>
                </a:extLst>
              </p:cNvPr>
              <p:cNvPicPr>
                <a:picLocks noChangeAspect="1"/>
              </p:cNvPicPr>
              <p:nvPr/>
            </p:nvPicPr>
            <p:blipFill>
              <a:blip r:embed="rId87" cstate="print">
                <a:extLst>
                  <a:ext uri="{28A0092B-C50C-407E-A947-70E740481C1C}">
                    <a14:useLocalDpi xmlns:a14="http://schemas.microsoft.com/office/drawing/2010/main" val="0"/>
                  </a:ext>
                  <a:ext uri="{96DAC541-7B7A-43D3-8B79-37D633B846F1}">
                    <asvg:svgBlip xmlns:asvg="http://schemas.microsoft.com/office/drawing/2016/SVG/main" r:embed="rId88"/>
                  </a:ext>
                </a:extLst>
              </a:blip>
              <a:stretch>
                <a:fillRect/>
              </a:stretch>
            </p:blipFill>
            <p:spPr>
              <a:xfrm>
                <a:off x="8941618" y="5838401"/>
                <a:ext cx="580781" cy="580781"/>
              </a:xfrm>
              <a:prstGeom prst="rect">
                <a:avLst/>
              </a:prstGeom>
            </p:spPr>
          </p:pic>
        </p:grpSp>
      </p:grpSp>
      <p:pic>
        <p:nvPicPr>
          <p:cNvPr id="178" name="Picture 177">
            <a:extLst>
              <a:ext uri="{FF2B5EF4-FFF2-40B4-BE49-F238E27FC236}">
                <a16:creationId xmlns:a16="http://schemas.microsoft.com/office/drawing/2014/main" id="{2CC9C664-C464-4F62-AC5E-8F87AA4F3E60}"/>
              </a:ext>
            </a:extLst>
          </p:cNvPr>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862675" y="1835118"/>
            <a:ext cx="4882148" cy="2965905"/>
          </a:xfrm>
          <a:prstGeom prst="rect">
            <a:avLst/>
          </a:prstGeom>
        </p:spPr>
      </p:pic>
      <p:pic>
        <p:nvPicPr>
          <p:cNvPr id="180" name="Picture 179">
            <a:extLst>
              <a:ext uri="{FF2B5EF4-FFF2-40B4-BE49-F238E27FC236}">
                <a16:creationId xmlns:a16="http://schemas.microsoft.com/office/drawing/2014/main" id="{722B5A25-4C44-4F45-A9B4-C64F442F6422}"/>
              </a:ext>
            </a:extLst>
          </p:cNvPr>
          <p:cNvPicPr>
            <a:picLocks noChangeAspect="1"/>
          </p:cNvPicPr>
          <p:nvPr/>
        </p:nvPicPr>
        <p:blipFill rotWithShape="1">
          <a:blip r:embed="rId90"/>
          <a:srcRect l="32812" t="17941" r="16231" b="22843"/>
          <a:stretch/>
        </p:blipFill>
        <p:spPr>
          <a:xfrm>
            <a:off x="3572340" y="3931059"/>
            <a:ext cx="2491624" cy="1628725"/>
          </a:xfrm>
          <a:prstGeom prst="rect">
            <a:avLst/>
          </a:prstGeom>
        </p:spPr>
      </p:pic>
    </p:spTree>
    <p:extLst>
      <p:ext uri="{BB962C8B-B14F-4D97-AF65-F5344CB8AC3E}">
        <p14:creationId xmlns:p14="http://schemas.microsoft.com/office/powerpoint/2010/main" val="403085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ppt_x"/>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Title 1"/>
          <p:cNvSpPr>
            <a:spLocks noGrp="1"/>
          </p:cNvSpPr>
          <p:nvPr>
            <p:ph type="title"/>
          </p:nvPr>
        </p:nvSpPr>
        <p:spPr>
          <a:xfrm>
            <a:off x="3822700" y="1720850"/>
            <a:ext cx="2335213" cy="822325"/>
          </a:xfrm>
        </p:spPr>
        <p:txBody>
          <a:bodyPr/>
          <a:lstStyle/>
          <a:p>
            <a:pPr eaLnBrk="1" hangingPunct="1"/>
            <a:r>
              <a:rPr lang="en-US" altLang="en-US" sz="1800">
                <a:solidFill>
                  <a:schemeClr val="bg1"/>
                </a:solidFill>
                <a:latin typeface="Arial" charset="0"/>
                <a:ea typeface="ＭＳ Ｐゴシック" charset="-128"/>
              </a:rPr>
              <a:t>What is causing perch decline?</a:t>
            </a:r>
          </a:p>
        </p:txBody>
      </p:sp>
      <p:pic>
        <p:nvPicPr>
          <p:cNvPr id="103427" name="Picture 3" descr="2011-214 y perch testes rank 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3394075"/>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2011-214 y perch testes rank 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1489075"/>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5650" y="6394450"/>
            <a:ext cx="3787775" cy="307975"/>
          </a:xfrm>
          <a:prstGeom prst="rect">
            <a:avLst/>
          </a:prstGeom>
          <a:noFill/>
        </p:spPr>
        <p:txBody>
          <a:bodyPr wrap="none">
            <a:spAutoFit/>
          </a:bodyPr>
          <a:lstStyle/>
          <a:p>
            <a:pPr defTabSz="457200" fontAlgn="auto">
              <a:spcBef>
                <a:spcPts val="0"/>
              </a:spcBef>
              <a:spcAft>
                <a:spcPts val="0"/>
              </a:spcAft>
              <a:defRPr/>
            </a:pPr>
            <a:r>
              <a:rPr lang="en-US" sz="1400" dirty="0">
                <a:latin typeface="Arial"/>
                <a:ea typeface="+mn-ea"/>
                <a:cs typeface="Arial"/>
              </a:rPr>
              <a:t>WI DNR 2020 </a:t>
            </a:r>
            <a:r>
              <a:rPr lang="en-US" sz="1400" dirty="0" err="1">
                <a:latin typeface="Arial"/>
                <a:ea typeface="+mn-ea"/>
                <a:cs typeface="Arial"/>
              </a:rPr>
              <a:t>Lakewide</a:t>
            </a:r>
            <a:r>
              <a:rPr lang="en-US" sz="1400" dirty="0">
                <a:latin typeface="Arial"/>
                <a:ea typeface="+mn-ea"/>
                <a:cs typeface="Arial"/>
              </a:rPr>
              <a:t> Management Report</a:t>
            </a:r>
          </a:p>
        </p:txBody>
      </p:sp>
      <p:sp>
        <p:nvSpPr>
          <p:cNvPr id="4" name="TextBox 3"/>
          <p:cNvSpPr txBox="1"/>
          <p:nvPr/>
        </p:nvSpPr>
        <p:spPr>
          <a:xfrm>
            <a:off x="152400" y="344694"/>
            <a:ext cx="8178800" cy="954107"/>
          </a:xfrm>
          <a:prstGeom prst="rect">
            <a:avLst/>
          </a:prstGeom>
          <a:noFill/>
        </p:spPr>
        <p:txBody>
          <a:bodyPr>
            <a:spAutoFit/>
          </a:bodyPr>
          <a:lstStyle/>
          <a:p>
            <a:pPr defTabSz="457200" fontAlgn="auto">
              <a:spcBef>
                <a:spcPts val="0"/>
              </a:spcBef>
              <a:spcAft>
                <a:spcPts val="0"/>
              </a:spcAft>
              <a:defRPr/>
            </a:pPr>
            <a:r>
              <a:rPr lang="en-US" sz="2800" dirty="0" err="1">
                <a:solidFill>
                  <a:prstClr val="white"/>
                </a:solidFill>
                <a:latin typeface="Arial"/>
                <a:ea typeface="+mn-ea"/>
                <a:cs typeface="Arial"/>
              </a:rPr>
              <a:t>Klaper</a:t>
            </a:r>
            <a:r>
              <a:rPr lang="en-US" sz="2800" dirty="0">
                <a:solidFill>
                  <a:prstClr val="white"/>
                </a:solidFill>
                <a:latin typeface="Arial"/>
                <a:ea typeface="+mn-ea"/>
                <a:cs typeface="Arial"/>
              </a:rPr>
              <a:t> lab research: are we measuring impacts of contaminants?</a:t>
            </a:r>
          </a:p>
        </p:txBody>
      </p:sp>
      <p:pic>
        <p:nvPicPr>
          <p:cNvPr id="5" name="Picture 4" descr="Diagram&#10;&#10;Description automatically generated with medium confidence">
            <a:extLst>
              <a:ext uri="{FF2B5EF4-FFF2-40B4-BE49-F238E27FC236}">
                <a16:creationId xmlns:a16="http://schemas.microsoft.com/office/drawing/2014/main" id="{EDAC6332-60A2-EA41-BDCC-83987E76D4EC}"/>
              </a:ext>
            </a:extLst>
          </p:cNvPr>
          <p:cNvPicPr>
            <a:picLocks noChangeAspect="1"/>
          </p:cNvPicPr>
          <p:nvPr/>
        </p:nvPicPr>
        <p:blipFill>
          <a:blip r:embed="rId4"/>
          <a:stretch>
            <a:fillRect/>
          </a:stretch>
        </p:blipFill>
        <p:spPr>
          <a:xfrm>
            <a:off x="581250" y="2965224"/>
            <a:ext cx="5516201" cy="3418014"/>
          </a:xfrm>
          <a:prstGeom prst="rect">
            <a:avLst/>
          </a:prstGeom>
        </p:spPr>
      </p:pic>
      <p:pic>
        <p:nvPicPr>
          <p:cNvPr id="103429" name="Picture 5" descr="YellowPerc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113" y="1400174"/>
            <a:ext cx="242313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C985CF-1838-E54B-A3E7-8CD48AF9BA4C}"/>
              </a:ext>
            </a:extLst>
          </p:cNvPr>
          <p:cNvSpPr/>
          <p:nvPr/>
        </p:nvSpPr>
        <p:spPr bwMode="auto">
          <a:xfrm>
            <a:off x="261257" y="966162"/>
            <a:ext cx="8610600" cy="5638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FF"/>
              </a:solidFill>
              <a:effectLst/>
              <a:latin typeface="Times New Roman" pitchFamily="-111" charset="0"/>
            </a:endParaRPr>
          </a:p>
        </p:txBody>
      </p:sp>
      <p:sp>
        <p:nvSpPr>
          <p:cNvPr id="2" name="Title 1"/>
          <p:cNvSpPr>
            <a:spLocks noGrp="1"/>
          </p:cNvSpPr>
          <p:nvPr>
            <p:ph type="title"/>
          </p:nvPr>
        </p:nvSpPr>
        <p:spPr>
          <a:xfrm>
            <a:off x="1" y="152400"/>
            <a:ext cx="8991598" cy="685800"/>
          </a:xfrm>
        </p:spPr>
        <p:txBody>
          <a:bodyPr/>
          <a:lstStyle/>
          <a:p>
            <a:r>
              <a:rPr lang="en-US" sz="3600" dirty="0">
                <a:solidFill>
                  <a:schemeClr val="tx1"/>
                </a:solidFill>
              </a:rPr>
              <a:t>Which chemicals could be causing an impact? </a:t>
            </a:r>
            <a:endParaRPr lang="en-US" sz="3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9795" b="58889"/>
          <a:stretch/>
        </p:blipFill>
        <p:spPr>
          <a:xfrm>
            <a:off x="690802" y="1257300"/>
            <a:ext cx="3756454" cy="4343400"/>
          </a:xfrm>
          <a:prstGeom prst="rect">
            <a:avLst/>
          </a:prstGeom>
        </p:spPr>
      </p:pic>
      <p:sp>
        <p:nvSpPr>
          <p:cNvPr id="5" name="Rectangle 4"/>
          <p:cNvSpPr/>
          <p:nvPr/>
        </p:nvSpPr>
        <p:spPr>
          <a:xfrm>
            <a:off x="679916" y="5764277"/>
            <a:ext cx="3708066" cy="338554"/>
          </a:xfrm>
          <a:prstGeom prst="rect">
            <a:avLst/>
          </a:prstGeom>
        </p:spPr>
        <p:txBody>
          <a:bodyPr wrap="none">
            <a:spAutoFit/>
          </a:bodyPr>
          <a:lstStyle/>
          <a:p>
            <a:r>
              <a:rPr lang="en-US" sz="1600" dirty="0">
                <a:solidFill>
                  <a:srgbClr val="000000"/>
                </a:solidFill>
                <a:latin typeface="Roboto" charset="0"/>
              </a:rPr>
              <a:t>Wang et al. </a:t>
            </a:r>
            <a:r>
              <a:rPr lang="en-US" sz="1600" i="1" dirty="0">
                <a:solidFill>
                  <a:srgbClr val="000000"/>
                </a:solidFill>
                <a:latin typeface="Roboto" charset="0"/>
              </a:rPr>
              <a:t>Environ. Sci. Technol.</a:t>
            </a:r>
            <a:r>
              <a:rPr lang="en-US" sz="1600" dirty="0">
                <a:solidFill>
                  <a:srgbClr val="000000"/>
                </a:solidFill>
                <a:latin typeface="Roboto" charset="0"/>
              </a:rPr>
              <a:t> 2020,</a:t>
            </a:r>
            <a:endParaRPr lang="en-US" sz="1600" dirty="0"/>
          </a:p>
        </p:txBody>
      </p:sp>
      <p:sp>
        <p:nvSpPr>
          <p:cNvPr id="6" name="TextBox 5"/>
          <p:cNvSpPr txBox="1"/>
          <p:nvPr/>
        </p:nvSpPr>
        <p:spPr>
          <a:xfrm>
            <a:off x="4876800" y="2106186"/>
            <a:ext cx="3810000" cy="2246769"/>
          </a:xfrm>
          <a:prstGeom prst="rect">
            <a:avLst/>
          </a:prstGeom>
          <a:noFill/>
        </p:spPr>
        <p:txBody>
          <a:bodyPr wrap="square" rtlCol="0">
            <a:spAutoFit/>
          </a:bodyPr>
          <a:lstStyle/>
          <a:p>
            <a:pPr marL="342900" indent="-342900">
              <a:buFont typeface="Arial" charset="0"/>
              <a:buChar char="•"/>
            </a:pPr>
            <a:r>
              <a:rPr lang="en-US" sz="2000" dirty="0">
                <a:solidFill>
                  <a:schemeClr val="tx1"/>
                </a:solidFill>
              </a:rPr>
              <a:t>Over 350 000 chemicals and mixtures registered for production and use</a:t>
            </a:r>
          </a:p>
          <a:p>
            <a:pPr marL="342900" indent="-342900">
              <a:buFont typeface="Arial" charset="0"/>
              <a:buChar char="•"/>
            </a:pPr>
            <a:r>
              <a:rPr lang="en-US" sz="2000" dirty="0">
                <a:solidFill>
                  <a:schemeClr val="tx1"/>
                </a:solidFill>
              </a:rPr>
              <a:t>3X as previously estimated </a:t>
            </a:r>
          </a:p>
          <a:p>
            <a:pPr marL="342900" indent="-342900">
              <a:buFont typeface="Arial" charset="0"/>
              <a:buChar char="•"/>
            </a:pPr>
            <a:r>
              <a:rPr lang="en-US" sz="2000" dirty="0">
                <a:solidFill>
                  <a:schemeClr val="tx1"/>
                </a:solidFill>
              </a:rPr>
              <a:t>Identities publicly unknown </a:t>
            </a:r>
          </a:p>
          <a:p>
            <a:pPr marL="800100" lvl="1" indent="-342900">
              <a:buFont typeface="Arial" charset="0"/>
              <a:buChar char="•"/>
            </a:pPr>
            <a:r>
              <a:rPr lang="en-US" sz="2000" dirty="0">
                <a:solidFill>
                  <a:schemeClr val="tx1"/>
                </a:solidFill>
              </a:rPr>
              <a:t>confidential (over 50 000) </a:t>
            </a:r>
          </a:p>
          <a:p>
            <a:pPr marL="800100" lvl="1" indent="-342900">
              <a:buFont typeface="Arial" charset="0"/>
              <a:buChar char="•"/>
            </a:pPr>
            <a:r>
              <a:rPr lang="en-US" sz="2000" dirty="0">
                <a:solidFill>
                  <a:schemeClr val="tx1"/>
                </a:solidFill>
              </a:rPr>
              <a:t>ambiguous (up to 70 000). </a:t>
            </a:r>
          </a:p>
        </p:txBody>
      </p:sp>
    </p:spTree>
    <p:extLst>
      <p:ext uri="{BB962C8B-B14F-4D97-AF65-F5344CB8AC3E}">
        <p14:creationId xmlns:p14="http://schemas.microsoft.com/office/powerpoint/2010/main" val="584363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DF822910-AD12-B740-A49B-E50F7BC3A33F}"/>
              </a:ext>
            </a:extLst>
          </p:cNvPr>
          <p:cNvPicPr>
            <a:picLocks noChangeAspect="1"/>
          </p:cNvPicPr>
          <p:nvPr/>
        </p:nvPicPr>
        <p:blipFill>
          <a:blip r:embed="rId2"/>
          <a:stretch>
            <a:fillRect/>
          </a:stretch>
        </p:blipFill>
        <p:spPr>
          <a:xfrm>
            <a:off x="2055147" y="572418"/>
            <a:ext cx="6400800" cy="4232994"/>
          </a:xfrm>
          <a:prstGeom prst="rect">
            <a:avLst/>
          </a:prstGeom>
        </p:spPr>
      </p:pic>
      <p:sp>
        <p:nvSpPr>
          <p:cNvPr id="6" name="TextBox 5">
            <a:extLst>
              <a:ext uri="{FF2B5EF4-FFF2-40B4-BE49-F238E27FC236}">
                <a16:creationId xmlns:a16="http://schemas.microsoft.com/office/drawing/2014/main" id="{1F3A16F9-BD2D-9E49-9C54-183362586EE7}"/>
              </a:ext>
            </a:extLst>
          </p:cNvPr>
          <p:cNvSpPr txBox="1"/>
          <p:nvPr/>
        </p:nvSpPr>
        <p:spPr>
          <a:xfrm>
            <a:off x="7763098" y="4543802"/>
            <a:ext cx="1295547" cy="261610"/>
          </a:xfrm>
          <a:prstGeom prst="rect">
            <a:avLst/>
          </a:prstGeom>
          <a:noFill/>
        </p:spPr>
        <p:txBody>
          <a:bodyPr wrap="none" rtlCol="0">
            <a:spAutoFit/>
          </a:bodyPr>
          <a:lstStyle/>
          <a:p>
            <a:r>
              <a:rPr lang="en-US" sz="1100" dirty="0">
                <a:solidFill>
                  <a:schemeClr val="tx1"/>
                </a:solidFill>
              </a:rPr>
              <a:t>David Dix US EPA</a:t>
            </a:r>
          </a:p>
        </p:txBody>
      </p:sp>
      <p:sp>
        <p:nvSpPr>
          <p:cNvPr id="2" name="TextBox 1">
            <a:extLst>
              <a:ext uri="{FF2B5EF4-FFF2-40B4-BE49-F238E27FC236}">
                <a16:creationId xmlns:a16="http://schemas.microsoft.com/office/drawing/2014/main" id="{BBB3F6FF-7D42-644A-AF06-4F80596DF8C9}"/>
              </a:ext>
            </a:extLst>
          </p:cNvPr>
          <p:cNvSpPr txBox="1"/>
          <p:nvPr/>
        </p:nvSpPr>
        <p:spPr>
          <a:xfrm>
            <a:off x="49938" y="119426"/>
            <a:ext cx="7043916" cy="584775"/>
          </a:xfrm>
          <a:prstGeom prst="rect">
            <a:avLst/>
          </a:prstGeom>
          <a:noFill/>
        </p:spPr>
        <p:txBody>
          <a:bodyPr wrap="none" rtlCol="0">
            <a:spAutoFit/>
          </a:bodyPr>
          <a:lstStyle/>
          <a:p>
            <a:r>
              <a:rPr lang="en-US" sz="3200" dirty="0">
                <a:solidFill>
                  <a:schemeClr val="tx1"/>
                </a:solidFill>
              </a:rPr>
              <a:t>Limited numbers of tests-----Limited data</a:t>
            </a:r>
          </a:p>
        </p:txBody>
      </p:sp>
      <p:sp>
        <p:nvSpPr>
          <p:cNvPr id="3" name="Rectangle 2">
            <a:extLst>
              <a:ext uri="{FF2B5EF4-FFF2-40B4-BE49-F238E27FC236}">
                <a16:creationId xmlns:a16="http://schemas.microsoft.com/office/drawing/2014/main" id="{64494DAC-47CC-9C4A-8F6E-C5CBDEF0541B}"/>
              </a:ext>
            </a:extLst>
          </p:cNvPr>
          <p:cNvSpPr/>
          <p:nvPr/>
        </p:nvSpPr>
        <p:spPr>
          <a:xfrm>
            <a:off x="64963" y="4511955"/>
            <a:ext cx="4572000" cy="2308324"/>
          </a:xfrm>
          <a:prstGeom prst="rect">
            <a:avLst/>
          </a:prstGeom>
        </p:spPr>
        <p:txBody>
          <a:bodyPr>
            <a:spAutoFit/>
          </a:bodyPr>
          <a:lstStyle/>
          <a:p>
            <a:r>
              <a:rPr lang="en-US" dirty="0">
                <a:solidFill>
                  <a:schemeClr val="tx1"/>
                </a:solidFill>
              </a:rPr>
              <a:t>Other issues?</a:t>
            </a:r>
          </a:p>
          <a:p>
            <a:r>
              <a:rPr lang="en-US" dirty="0">
                <a:solidFill>
                  <a:schemeClr val="tx1"/>
                </a:solidFill>
              </a:rPr>
              <a:t>Limited number of species</a:t>
            </a:r>
          </a:p>
          <a:p>
            <a:r>
              <a:rPr lang="en-US" dirty="0">
                <a:solidFill>
                  <a:schemeClr val="tx1"/>
                </a:solidFill>
              </a:rPr>
              <a:t>Time scale may miss impact </a:t>
            </a:r>
          </a:p>
          <a:p>
            <a:r>
              <a:rPr lang="en-US" dirty="0">
                <a:solidFill>
                  <a:schemeClr val="tx1"/>
                </a:solidFill>
              </a:rPr>
              <a:t>Model organism issues</a:t>
            </a:r>
          </a:p>
          <a:p>
            <a:r>
              <a:rPr lang="en-US" dirty="0">
                <a:solidFill>
                  <a:schemeClr val="tx1"/>
                </a:solidFill>
              </a:rPr>
              <a:t>Not right endpoint</a:t>
            </a:r>
          </a:p>
          <a:p>
            <a:r>
              <a:rPr lang="en-US" dirty="0">
                <a:solidFill>
                  <a:schemeClr val="tx1"/>
                </a:solidFill>
              </a:rPr>
              <a:t>Endpoints not predictive</a:t>
            </a:r>
          </a:p>
        </p:txBody>
      </p:sp>
    </p:spTree>
    <p:extLst>
      <p:ext uri="{BB962C8B-B14F-4D97-AF65-F5344CB8AC3E}">
        <p14:creationId xmlns:p14="http://schemas.microsoft.com/office/powerpoint/2010/main" val="1168555050"/>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8063</TotalTime>
  <Words>1543</Words>
  <Application>Microsoft Office PowerPoint</Application>
  <PresentationFormat>On-screen Show (4:3)</PresentationFormat>
  <Paragraphs>209</Paragraphs>
  <Slides>31</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Candara</vt:lpstr>
      <vt:lpstr>Helvetica</vt:lpstr>
      <vt:lpstr>Helvetica Neue</vt:lpstr>
      <vt:lpstr>Roboto</vt:lpstr>
      <vt:lpstr>Times New Roman</vt:lpstr>
      <vt:lpstr>Wingdings</vt:lpstr>
      <vt:lpstr>Default Design</vt:lpstr>
      <vt:lpstr>1_Office Theme</vt:lpstr>
      <vt:lpstr>  School of Freshwater Sciences:  Research important for freshwater systems Training the next generation of water scientists</vt:lpstr>
      <vt:lpstr>Water is:</vt:lpstr>
      <vt:lpstr>PowerPoint Presentation</vt:lpstr>
      <vt:lpstr>PowerPoint Presentation</vt:lpstr>
      <vt:lpstr>PowerPoint Presentation</vt:lpstr>
      <vt:lpstr>PowerPoint Presentation</vt:lpstr>
      <vt:lpstr>What is causing perch decline?</vt:lpstr>
      <vt:lpstr>Which chemicals could be causing an impact? </vt:lpstr>
      <vt:lpstr>PowerPoint Presentation</vt:lpstr>
      <vt:lpstr>Emerging Contaminants Common in Freshwater Systems</vt:lpstr>
      <vt:lpstr>PowerPoint Presentation</vt:lpstr>
      <vt:lpstr>Hope with molecular measurements:  </vt:lpstr>
      <vt:lpstr>PowerPoint Presentation</vt:lpstr>
      <vt:lpstr>Total average discharge into Lake Michigan</vt:lpstr>
      <vt:lpstr>PowerPoint Presentation</vt:lpstr>
      <vt:lpstr>PowerPoint Presentation</vt:lpstr>
      <vt:lpstr>Metformin-treated males show significant intersex gonadal tissue</vt:lpstr>
      <vt:lpstr>Need more information on mixtures: Mixture Linuron and DEHP Impacts Testosterone</vt:lpstr>
      <vt:lpstr>What about mixtures: some locations collective impact where individual chemicals not significant</vt:lpstr>
      <vt:lpstr>How do we evaluate large numbers of chemicals? Combine HTS data with chemical analysis</vt:lpstr>
      <vt:lpstr>Next-gen sequencing</vt:lpstr>
      <vt:lpstr>Linking Chemistry to Biological Effects in Real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vt:lpstr>
    </vt:vector>
  </TitlesOfParts>
  <Manager/>
  <Company>Great Lakes WATER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Rebecca Klaper</dc:creator>
  <cp:keywords/>
  <dc:description/>
  <cp:lastModifiedBy>Sherrie Wise</cp:lastModifiedBy>
  <cp:revision>418</cp:revision>
  <dcterms:created xsi:type="dcterms:W3CDTF">2013-02-17T18:53:43Z</dcterms:created>
  <dcterms:modified xsi:type="dcterms:W3CDTF">2021-09-09T14:00:13Z</dcterms:modified>
  <cp:category/>
</cp:coreProperties>
</file>